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1" r:id="rId8"/>
    <p:sldId id="262" r:id="rId9"/>
    <p:sldId id="263" r:id="rId10"/>
    <p:sldId id="275" r:id="rId11"/>
    <p:sldId id="264" r:id="rId12"/>
    <p:sldId id="265" r:id="rId13"/>
    <p:sldId id="266" r:id="rId14"/>
    <p:sldId id="267" r:id="rId15"/>
    <p:sldId id="268" r:id="rId16"/>
    <p:sldId id="269" r:id="rId17"/>
    <p:sldId id="270" r:id="rId18"/>
    <p:sldId id="272" r:id="rId19"/>
    <p:sldId id="273"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60" d="100"/>
          <a:sy n="60" d="100"/>
        </p:scale>
        <p:origin x="902" y="1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2.jp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12D13-D3BF-4E13-B80C-116875609EA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MY"/>
          </a:p>
        </p:txBody>
      </p:sp>
      <p:sp>
        <p:nvSpPr>
          <p:cNvPr id="3" name="Subtitle 2">
            <a:extLst>
              <a:ext uri="{FF2B5EF4-FFF2-40B4-BE49-F238E27FC236}">
                <a16:creationId xmlns:a16="http://schemas.microsoft.com/office/drawing/2014/main" id="{25EEDA7E-A62B-4F39-AB68-9571504C20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MY"/>
          </a:p>
        </p:txBody>
      </p:sp>
      <p:sp>
        <p:nvSpPr>
          <p:cNvPr id="4" name="Date Placeholder 3">
            <a:extLst>
              <a:ext uri="{FF2B5EF4-FFF2-40B4-BE49-F238E27FC236}">
                <a16:creationId xmlns:a16="http://schemas.microsoft.com/office/drawing/2014/main" id="{93F8C44D-023D-4ED6-8259-7E17B73F4EEC}"/>
              </a:ext>
            </a:extLst>
          </p:cNvPr>
          <p:cNvSpPr>
            <a:spLocks noGrp="1"/>
          </p:cNvSpPr>
          <p:nvPr>
            <p:ph type="dt" sz="half" idx="10"/>
          </p:nvPr>
        </p:nvSpPr>
        <p:spPr/>
        <p:txBody>
          <a:bodyPr/>
          <a:lstStyle/>
          <a:p>
            <a:fld id="{3F68993F-B377-4B59-854C-7C6111A1BFA1}" type="datetimeFigureOut">
              <a:rPr lang="en-MY" smtClean="0"/>
              <a:t>7/9/2019</a:t>
            </a:fld>
            <a:endParaRPr lang="en-MY"/>
          </a:p>
        </p:txBody>
      </p:sp>
      <p:sp>
        <p:nvSpPr>
          <p:cNvPr id="5" name="Footer Placeholder 4">
            <a:extLst>
              <a:ext uri="{FF2B5EF4-FFF2-40B4-BE49-F238E27FC236}">
                <a16:creationId xmlns:a16="http://schemas.microsoft.com/office/drawing/2014/main" id="{474A722C-81C3-480D-8040-A9A3382C054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5FF80518-8D89-496B-9122-25904E409614}"/>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1468187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C13D2-9341-4A30-9EB1-1DF74E0CFA48}"/>
              </a:ext>
            </a:extLst>
          </p:cNvPr>
          <p:cNvSpPr>
            <a:spLocks noGrp="1"/>
          </p:cNvSpPr>
          <p:nvPr>
            <p:ph type="title"/>
          </p:nvPr>
        </p:nvSpPr>
        <p:spPr/>
        <p:txBody>
          <a:bodyPr/>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50EEF24A-2D8B-437B-AABE-B66B6AD6A8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E85950F1-503A-405E-BCCA-2FB11A11B44A}"/>
              </a:ext>
            </a:extLst>
          </p:cNvPr>
          <p:cNvSpPr>
            <a:spLocks noGrp="1"/>
          </p:cNvSpPr>
          <p:nvPr>
            <p:ph type="dt" sz="half" idx="10"/>
          </p:nvPr>
        </p:nvSpPr>
        <p:spPr/>
        <p:txBody>
          <a:bodyPr/>
          <a:lstStyle/>
          <a:p>
            <a:fld id="{3F68993F-B377-4B59-854C-7C6111A1BFA1}" type="datetimeFigureOut">
              <a:rPr lang="en-MY" smtClean="0"/>
              <a:t>7/9/2019</a:t>
            </a:fld>
            <a:endParaRPr lang="en-MY"/>
          </a:p>
        </p:txBody>
      </p:sp>
      <p:sp>
        <p:nvSpPr>
          <p:cNvPr id="5" name="Footer Placeholder 4">
            <a:extLst>
              <a:ext uri="{FF2B5EF4-FFF2-40B4-BE49-F238E27FC236}">
                <a16:creationId xmlns:a16="http://schemas.microsoft.com/office/drawing/2014/main" id="{0CBFD179-732A-4273-A054-A27E659E86AF}"/>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ACCB035-7CF7-4B00-B923-8F9763AA4E2E}"/>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3269327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BD7B2E-29F2-4FB7-80CA-631E3A6B2E3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18B411D7-5579-44A7-9813-4F1198301D3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4BA3F132-5358-41A8-8315-3887B0E703BD}"/>
              </a:ext>
            </a:extLst>
          </p:cNvPr>
          <p:cNvSpPr>
            <a:spLocks noGrp="1"/>
          </p:cNvSpPr>
          <p:nvPr>
            <p:ph type="dt" sz="half" idx="10"/>
          </p:nvPr>
        </p:nvSpPr>
        <p:spPr/>
        <p:txBody>
          <a:bodyPr/>
          <a:lstStyle/>
          <a:p>
            <a:fld id="{3F68993F-B377-4B59-854C-7C6111A1BFA1}" type="datetimeFigureOut">
              <a:rPr lang="en-MY" smtClean="0"/>
              <a:t>7/9/2019</a:t>
            </a:fld>
            <a:endParaRPr lang="en-MY"/>
          </a:p>
        </p:txBody>
      </p:sp>
      <p:sp>
        <p:nvSpPr>
          <p:cNvPr id="5" name="Footer Placeholder 4">
            <a:extLst>
              <a:ext uri="{FF2B5EF4-FFF2-40B4-BE49-F238E27FC236}">
                <a16:creationId xmlns:a16="http://schemas.microsoft.com/office/drawing/2014/main" id="{55BE70C2-AF32-48F8-B32A-69142A1A0EBE}"/>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D5B25781-E4FE-482E-9B8B-8D24D92401F3}"/>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992585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BA628-43DD-4085-A64D-3D2EB375097A}"/>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1EF2F6B4-CEAD-474C-8C51-92513B648F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21FEDF0C-FEC2-41AC-8FF2-BE20BADCE728}"/>
              </a:ext>
            </a:extLst>
          </p:cNvPr>
          <p:cNvSpPr>
            <a:spLocks noGrp="1"/>
          </p:cNvSpPr>
          <p:nvPr>
            <p:ph type="dt" sz="half" idx="10"/>
          </p:nvPr>
        </p:nvSpPr>
        <p:spPr/>
        <p:txBody>
          <a:bodyPr/>
          <a:lstStyle/>
          <a:p>
            <a:fld id="{3F68993F-B377-4B59-854C-7C6111A1BFA1}" type="datetimeFigureOut">
              <a:rPr lang="en-MY" smtClean="0"/>
              <a:t>7/9/2019</a:t>
            </a:fld>
            <a:endParaRPr lang="en-MY"/>
          </a:p>
        </p:txBody>
      </p:sp>
      <p:sp>
        <p:nvSpPr>
          <p:cNvPr id="5" name="Footer Placeholder 4">
            <a:extLst>
              <a:ext uri="{FF2B5EF4-FFF2-40B4-BE49-F238E27FC236}">
                <a16:creationId xmlns:a16="http://schemas.microsoft.com/office/drawing/2014/main" id="{F793A8CD-4083-4811-B147-B9E095955AE6}"/>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9A94C393-2C09-4542-BB44-920CFEE355FB}"/>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82626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D4497D-87A9-4C78-9FF2-11855E0675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MY"/>
          </a:p>
        </p:txBody>
      </p:sp>
      <p:sp>
        <p:nvSpPr>
          <p:cNvPr id="3" name="Text Placeholder 2">
            <a:extLst>
              <a:ext uri="{FF2B5EF4-FFF2-40B4-BE49-F238E27FC236}">
                <a16:creationId xmlns:a16="http://schemas.microsoft.com/office/drawing/2014/main" id="{C99FFD45-0535-47DA-812B-8D8BCA1193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7D1782-5A40-4712-948B-833E8FF894FB}"/>
              </a:ext>
            </a:extLst>
          </p:cNvPr>
          <p:cNvSpPr>
            <a:spLocks noGrp="1"/>
          </p:cNvSpPr>
          <p:nvPr>
            <p:ph type="dt" sz="half" idx="10"/>
          </p:nvPr>
        </p:nvSpPr>
        <p:spPr/>
        <p:txBody>
          <a:bodyPr/>
          <a:lstStyle/>
          <a:p>
            <a:fld id="{3F68993F-B377-4B59-854C-7C6111A1BFA1}" type="datetimeFigureOut">
              <a:rPr lang="en-MY" smtClean="0"/>
              <a:t>7/9/2019</a:t>
            </a:fld>
            <a:endParaRPr lang="en-MY"/>
          </a:p>
        </p:txBody>
      </p:sp>
      <p:sp>
        <p:nvSpPr>
          <p:cNvPr id="5" name="Footer Placeholder 4">
            <a:extLst>
              <a:ext uri="{FF2B5EF4-FFF2-40B4-BE49-F238E27FC236}">
                <a16:creationId xmlns:a16="http://schemas.microsoft.com/office/drawing/2014/main" id="{E05BDBFD-60EB-4693-B9D8-19FFEC55E6FF}"/>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E6D5D10E-BDE6-458D-A082-C5EC9C6F14B0}"/>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39921780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BD5716-422D-4483-B06F-A489F0DE9FB7}"/>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287FC353-35AB-49D0-B7D3-F524BBA0DE8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a:extLst>
              <a:ext uri="{FF2B5EF4-FFF2-40B4-BE49-F238E27FC236}">
                <a16:creationId xmlns:a16="http://schemas.microsoft.com/office/drawing/2014/main" id="{919D49F6-D898-4FBB-842E-1370DDB565D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a:extLst>
              <a:ext uri="{FF2B5EF4-FFF2-40B4-BE49-F238E27FC236}">
                <a16:creationId xmlns:a16="http://schemas.microsoft.com/office/drawing/2014/main" id="{FA67F4BD-1D02-4473-929D-9C80B1399556}"/>
              </a:ext>
            </a:extLst>
          </p:cNvPr>
          <p:cNvSpPr>
            <a:spLocks noGrp="1"/>
          </p:cNvSpPr>
          <p:nvPr>
            <p:ph type="dt" sz="half" idx="10"/>
          </p:nvPr>
        </p:nvSpPr>
        <p:spPr/>
        <p:txBody>
          <a:bodyPr/>
          <a:lstStyle/>
          <a:p>
            <a:fld id="{3F68993F-B377-4B59-854C-7C6111A1BFA1}" type="datetimeFigureOut">
              <a:rPr lang="en-MY" smtClean="0"/>
              <a:t>7/9/2019</a:t>
            </a:fld>
            <a:endParaRPr lang="en-MY"/>
          </a:p>
        </p:txBody>
      </p:sp>
      <p:sp>
        <p:nvSpPr>
          <p:cNvPr id="6" name="Footer Placeholder 5">
            <a:extLst>
              <a:ext uri="{FF2B5EF4-FFF2-40B4-BE49-F238E27FC236}">
                <a16:creationId xmlns:a16="http://schemas.microsoft.com/office/drawing/2014/main" id="{C25055C8-7653-4813-B60D-00FCEC0BEF56}"/>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2EC528C6-DF4A-4F73-A9AB-7E52A04674CE}"/>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988500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CCFE0-DF45-40DE-BE4E-C9D73423DAF2}"/>
              </a:ext>
            </a:extLst>
          </p:cNvPr>
          <p:cNvSpPr>
            <a:spLocks noGrp="1"/>
          </p:cNvSpPr>
          <p:nvPr>
            <p:ph type="title"/>
          </p:nvPr>
        </p:nvSpPr>
        <p:spPr>
          <a:xfrm>
            <a:off x="839788" y="365125"/>
            <a:ext cx="10515600" cy="1325563"/>
          </a:xfrm>
        </p:spPr>
        <p:txBody>
          <a:bodyPr/>
          <a:lstStyle/>
          <a:p>
            <a:r>
              <a:rPr lang="en-US"/>
              <a:t>Click to edit Master title style</a:t>
            </a:r>
            <a:endParaRPr lang="en-MY"/>
          </a:p>
        </p:txBody>
      </p:sp>
      <p:sp>
        <p:nvSpPr>
          <p:cNvPr id="3" name="Text Placeholder 2">
            <a:extLst>
              <a:ext uri="{FF2B5EF4-FFF2-40B4-BE49-F238E27FC236}">
                <a16:creationId xmlns:a16="http://schemas.microsoft.com/office/drawing/2014/main" id="{83189E43-1DB7-4022-9ACD-91ADF9277B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6D1E2D-F523-42FE-B53A-738B164AC1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a:extLst>
              <a:ext uri="{FF2B5EF4-FFF2-40B4-BE49-F238E27FC236}">
                <a16:creationId xmlns:a16="http://schemas.microsoft.com/office/drawing/2014/main" id="{96E1205D-9B3E-41DF-B883-DAC036C8FAA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D50F2F-ED35-449C-8212-E2B4028BCC8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a:extLst>
              <a:ext uri="{FF2B5EF4-FFF2-40B4-BE49-F238E27FC236}">
                <a16:creationId xmlns:a16="http://schemas.microsoft.com/office/drawing/2014/main" id="{2C025AF9-6384-41D2-A489-589F95B4129E}"/>
              </a:ext>
            </a:extLst>
          </p:cNvPr>
          <p:cNvSpPr>
            <a:spLocks noGrp="1"/>
          </p:cNvSpPr>
          <p:nvPr>
            <p:ph type="dt" sz="half" idx="10"/>
          </p:nvPr>
        </p:nvSpPr>
        <p:spPr/>
        <p:txBody>
          <a:bodyPr/>
          <a:lstStyle/>
          <a:p>
            <a:fld id="{3F68993F-B377-4B59-854C-7C6111A1BFA1}" type="datetimeFigureOut">
              <a:rPr lang="en-MY" smtClean="0"/>
              <a:t>7/9/2019</a:t>
            </a:fld>
            <a:endParaRPr lang="en-MY"/>
          </a:p>
        </p:txBody>
      </p:sp>
      <p:sp>
        <p:nvSpPr>
          <p:cNvPr id="8" name="Footer Placeholder 7">
            <a:extLst>
              <a:ext uri="{FF2B5EF4-FFF2-40B4-BE49-F238E27FC236}">
                <a16:creationId xmlns:a16="http://schemas.microsoft.com/office/drawing/2014/main" id="{01437CA2-3A6A-414E-9501-76EDCF324F81}"/>
              </a:ext>
            </a:extLst>
          </p:cNvPr>
          <p:cNvSpPr>
            <a:spLocks noGrp="1"/>
          </p:cNvSpPr>
          <p:nvPr>
            <p:ph type="ftr" sz="quarter" idx="11"/>
          </p:nvPr>
        </p:nvSpPr>
        <p:spPr/>
        <p:txBody>
          <a:bodyPr/>
          <a:lstStyle/>
          <a:p>
            <a:endParaRPr lang="en-MY"/>
          </a:p>
        </p:txBody>
      </p:sp>
      <p:sp>
        <p:nvSpPr>
          <p:cNvPr id="9" name="Slide Number Placeholder 8">
            <a:extLst>
              <a:ext uri="{FF2B5EF4-FFF2-40B4-BE49-F238E27FC236}">
                <a16:creationId xmlns:a16="http://schemas.microsoft.com/office/drawing/2014/main" id="{7422ADCD-BC38-4ED7-B5E1-9B6587E7D3B3}"/>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0352846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86825-57DE-4B6F-ABCA-12B05356E386}"/>
              </a:ext>
            </a:extLst>
          </p:cNvPr>
          <p:cNvSpPr>
            <a:spLocks noGrp="1"/>
          </p:cNvSpPr>
          <p:nvPr>
            <p:ph type="title"/>
          </p:nvPr>
        </p:nvSpPr>
        <p:spPr/>
        <p:txBody>
          <a:bodyPr/>
          <a:lstStyle/>
          <a:p>
            <a:r>
              <a:rPr lang="en-US"/>
              <a:t>Click to edit Master title style</a:t>
            </a:r>
            <a:endParaRPr lang="en-MY"/>
          </a:p>
        </p:txBody>
      </p:sp>
      <p:sp>
        <p:nvSpPr>
          <p:cNvPr id="3" name="Date Placeholder 2">
            <a:extLst>
              <a:ext uri="{FF2B5EF4-FFF2-40B4-BE49-F238E27FC236}">
                <a16:creationId xmlns:a16="http://schemas.microsoft.com/office/drawing/2014/main" id="{E7B2AF8F-9315-4441-B690-A5652712D5D6}"/>
              </a:ext>
            </a:extLst>
          </p:cNvPr>
          <p:cNvSpPr>
            <a:spLocks noGrp="1"/>
          </p:cNvSpPr>
          <p:nvPr>
            <p:ph type="dt" sz="half" idx="10"/>
          </p:nvPr>
        </p:nvSpPr>
        <p:spPr/>
        <p:txBody>
          <a:bodyPr/>
          <a:lstStyle/>
          <a:p>
            <a:fld id="{3F68993F-B377-4B59-854C-7C6111A1BFA1}" type="datetimeFigureOut">
              <a:rPr lang="en-MY" smtClean="0"/>
              <a:t>7/9/2019</a:t>
            </a:fld>
            <a:endParaRPr lang="en-MY"/>
          </a:p>
        </p:txBody>
      </p:sp>
      <p:sp>
        <p:nvSpPr>
          <p:cNvPr id="4" name="Footer Placeholder 3">
            <a:extLst>
              <a:ext uri="{FF2B5EF4-FFF2-40B4-BE49-F238E27FC236}">
                <a16:creationId xmlns:a16="http://schemas.microsoft.com/office/drawing/2014/main" id="{131DF7BD-B2E4-4A81-A93F-BA246377F424}"/>
              </a:ext>
            </a:extLst>
          </p:cNvPr>
          <p:cNvSpPr>
            <a:spLocks noGrp="1"/>
          </p:cNvSpPr>
          <p:nvPr>
            <p:ph type="ftr" sz="quarter" idx="11"/>
          </p:nvPr>
        </p:nvSpPr>
        <p:spPr/>
        <p:txBody>
          <a:bodyPr/>
          <a:lstStyle/>
          <a:p>
            <a:endParaRPr lang="en-MY"/>
          </a:p>
        </p:txBody>
      </p:sp>
      <p:sp>
        <p:nvSpPr>
          <p:cNvPr id="5" name="Slide Number Placeholder 4">
            <a:extLst>
              <a:ext uri="{FF2B5EF4-FFF2-40B4-BE49-F238E27FC236}">
                <a16:creationId xmlns:a16="http://schemas.microsoft.com/office/drawing/2014/main" id="{6D0F7143-84EF-46FF-88C1-412F13BD8900}"/>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07976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21654E-9A4C-4C8E-9956-031362B7F73D}"/>
              </a:ext>
            </a:extLst>
          </p:cNvPr>
          <p:cNvSpPr>
            <a:spLocks noGrp="1"/>
          </p:cNvSpPr>
          <p:nvPr>
            <p:ph type="dt" sz="half" idx="10"/>
          </p:nvPr>
        </p:nvSpPr>
        <p:spPr/>
        <p:txBody>
          <a:bodyPr/>
          <a:lstStyle/>
          <a:p>
            <a:fld id="{3F68993F-B377-4B59-854C-7C6111A1BFA1}" type="datetimeFigureOut">
              <a:rPr lang="en-MY" smtClean="0"/>
              <a:t>7/9/2019</a:t>
            </a:fld>
            <a:endParaRPr lang="en-MY"/>
          </a:p>
        </p:txBody>
      </p:sp>
      <p:sp>
        <p:nvSpPr>
          <p:cNvPr id="3" name="Footer Placeholder 2">
            <a:extLst>
              <a:ext uri="{FF2B5EF4-FFF2-40B4-BE49-F238E27FC236}">
                <a16:creationId xmlns:a16="http://schemas.microsoft.com/office/drawing/2014/main" id="{61645828-0C18-4248-81CD-DD14749BB9F1}"/>
              </a:ext>
            </a:extLst>
          </p:cNvPr>
          <p:cNvSpPr>
            <a:spLocks noGrp="1"/>
          </p:cNvSpPr>
          <p:nvPr>
            <p:ph type="ftr" sz="quarter" idx="11"/>
          </p:nvPr>
        </p:nvSpPr>
        <p:spPr/>
        <p:txBody>
          <a:bodyPr/>
          <a:lstStyle/>
          <a:p>
            <a:endParaRPr lang="en-MY"/>
          </a:p>
        </p:txBody>
      </p:sp>
      <p:sp>
        <p:nvSpPr>
          <p:cNvPr id="4" name="Slide Number Placeholder 3">
            <a:extLst>
              <a:ext uri="{FF2B5EF4-FFF2-40B4-BE49-F238E27FC236}">
                <a16:creationId xmlns:a16="http://schemas.microsoft.com/office/drawing/2014/main" id="{FB36BBEC-8944-4D2D-9615-8F4D0C42739C}"/>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071565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CDE1B-68CE-45A1-8A3A-BAE9BA944F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Content Placeholder 2">
            <a:extLst>
              <a:ext uri="{FF2B5EF4-FFF2-40B4-BE49-F238E27FC236}">
                <a16:creationId xmlns:a16="http://schemas.microsoft.com/office/drawing/2014/main" id="{F00741AA-1203-43E3-B079-F85F534CF3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a:extLst>
              <a:ext uri="{FF2B5EF4-FFF2-40B4-BE49-F238E27FC236}">
                <a16:creationId xmlns:a16="http://schemas.microsoft.com/office/drawing/2014/main" id="{7C0FFE2E-1AB7-4985-8989-2C96078506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305F04-972E-4275-AB87-FC8A3A64FE6A}"/>
              </a:ext>
            </a:extLst>
          </p:cNvPr>
          <p:cNvSpPr>
            <a:spLocks noGrp="1"/>
          </p:cNvSpPr>
          <p:nvPr>
            <p:ph type="dt" sz="half" idx="10"/>
          </p:nvPr>
        </p:nvSpPr>
        <p:spPr/>
        <p:txBody>
          <a:bodyPr/>
          <a:lstStyle/>
          <a:p>
            <a:fld id="{3F68993F-B377-4B59-854C-7C6111A1BFA1}" type="datetimeFigureOut">
              <a:rPr lang="en-MY" smtClean="0"/>
              <a:t>7/9/2019</a:t>
            </a:fld>
            <a:endParaRPr lang="en-MY"/>
          </a:p>
        </p:txBody>
      </p:sp>
      <p:sp>
        <p:nvSpPr>
          <p:cNvPr id="6" name="Footer Placeholder 5">
            <a:extLst>
              <a:ext uri="{FF2B5EF4-FFF2-40B4-BE49-F238E27FC236}">
                <a16:creationId xmlns:a16="http://schemas.microsoft.com/office/drawing/2014/main" id="{3A75C6D5-AE6C-4B1D-BAC7-7108E05EA27C}"/>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821B9BE6-DC7D-444E-A6A3-F9DC90751675}"/>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478500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3E2EA-091F-4766-B074-5BCEEE661D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Picture Placeholder 2">
            <a:extLst>
              <a:ext uri="{FF2B5EF4-FFF2-40B4-BE49-F238E27FC236}">
                <a16:creationId xmlns:a16="http://schemas.microsoft.com/office/drawing/2014/main" id="{C0218AEE-3AEF-48CC-8E6D-BC5FABBCA3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MY"/>
          </a:p>
        </p:txBody>
      </p:sp>
      <p:sp>
        <p:nvSpPr>
          <p:cNvPr id="4" name="Text Placeholder 3">
            <a:extLst>
              <a:ext uri="{FF2B5EF4-FFF2-40B4-BE49-F238E27FC236}">
                <a16:creationId xmlns:a16="http://schemas.microsoft.com/office/drawing/2014/main" id="{131BE869-DCF2-4369-8AD3-98C604494E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AAD541-06E5-4442-9A3A-EA700FAE3674}"/>
              </a:ext>
            </a:extLst>
          </p:cNvPr>
          <p:cNvSpPr>
            <a:spLocks noGrp="1"/>
          </p:cNvSpPr>
          <p:nvPr>
            <p:ph type="dt" sz="half" idx="10"/>
          </p:nvPr>
        </p:nvSpPr>
        <p:spPr/>
        <p:txBody>
          <a:bodyPr/>
          <a:lstStyle/>
          <a:p>
            <a:fld id="{3F68993F-B377-4B59-854C-7C6111A1BFA1}" type="datetimeFigureOut">
              <a:rPr lang="en-MY" smtClean="0"/>
              <a:t>7/9/2019</a:t>
            </a:fld>
            <a:endParaRPr lang="en-MY"/>
          </a:p>
        </p:txBody>
      </p:sp>
      <p:sp>
        <p:nvSpPr>
          <p:cNvPr id="6" name="Footer Placeholder 5">
            <a:extLst>
              <a:ext uri="{FF2B5EF4-FFF2-40B4-BE49-F238E27FC236}">
                <a16:creationId xmlns:a16="http://schemas.microsoft.com/office/drawing/2014/main" id="{C82C2967-9A23-435F-AF9D-1AC73D49F5DA}"/>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4B51482D-1CC9-4139-A5DF-41A11B9BBDC5}"/>
              </a:ext>
            </a:extLst>
          </p:cNvPr>
          <p:cNvSpPr>
            <a:spLocks noGrp="1"/>
          </p:cNvSpPr>
          <p:nvPr>
            <p:ph type="sldNum" sz="quarter" idx="12"/>
          </p:nvPr>
        </p:nvSpPr>
        <p:spPr/>
        <p:txBody>
          <a:bodyPr/>
          <a:lstStyle/>
          <a:p>
            <a:fld id="{44FC513B-204B-4BD8-85EA-DF5DB656BB43}" type="slidenum">
              <a:rPr lang="en-MY" smtClean="0"/>
              <a:t>‹#›</a:t>
            </a:fld>
            <a:endParaRPr lang="en-MY"/>
          </a:p>
        </p:txBody>
      </p:sp>
    </p:spTree>
    <p:extLst>
      <p:ext uri="{BB962C8B-B14F-4D97-AF65-F5344CB8AC3E}">
        <p14:creationId xmlns:p14="http://schemas.microsoft.com/office/powerpoint/2010/main" val="21076627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887851-E46C-4813-BD5C-E09137A438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a:extLst>
              <a:ext uri="{FF2B5EF4-FFF2-40B4-BE49-F238E27FC236}">
                <a16:creationId xmlns:a16="http://schemas.microsoft.com/office/drawing/2014/main" id="{1C486605-8BE8-4DAC-9D4E-BFFC5AA269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3FBB82CE-539F-4CC7-BBDA-75F1E9A3D9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68993F-B377-4B59-854C-7C6111A1BFA1}" type="datetimeFigureOut">
              <a:rPr lang="en-MY" smtClean="0"/>
              <a:t>7/9/2019</a:t>
            </a:fld>
            <a:endParaRPr lang="en-MY"/>
          </a:p>
        </p:txBody>
      </p:sp>
      <p:sp>
        <p:nvSpPr>
          <p:cNvPr id="5" name="Footer Placeholder 4">
            <a:extLst>
              <a:ext uri="{FF2B5EF4-FFF2-40B4-BE49-F238E27FC236}">
                <a16:creationId xmlns:a16="http://schemas.microsoft.com/office/drawing/2014/main" id="{DC49E81A-E948-4280-ACDA-FA785BBDB7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a:p>
        </p:txBody>
      </p:sp>
      <p:sp>
        <p:nvSpPr>
          <p:cNvPr id="6" name="Slide Number Placeholder 5">
            <a:extLst>
              <a:ext uri="{FF2B5EF4-FFF2-40B4-BE49-F238E27FC236}">
                <a16:creationId xmlns:a16="http://schemas.microsoft.com/office/drawing/2014/main" id="{E05B38E8-1CBD-493C-BF3D-35EF6081EB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FC513B-204B-4BD8-85EA-DF5DB656BB43}" type="slidenum">
              <a:rPr lang="en-MY" smtClean="0"/>
              <a:t>‹#›</a:t>
            </a:fld>
            <a:endParaRPr lang="en-MY"/>
          </a:p>
        </p:txBody>
      </p:sp>
    </p:spTree>
    <p:extLst>
      <p:ext uri="{BB962C8B-B14F-4D97-AF65-F5344CB8AC3E}">
        <p14:creationId xmlns:p14="http://schemas.microsoft.com/office/powerpoint/2010/main" val="5486542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ircuit board&#10;&#10;Description automatically generated">
            <a:extLst>
              <a:ext uri="{FF2B5EF4-FFF2-40B4-BE49-F238E27FC236}">
                <a16:creationId xmlns:a16="http://schemas.microsoft.com/office/drawing/2014/main" id="{B5BCA04D-68D0-49E3-8F3B-AE78A8B6DE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0995" y="743"/>
            <a:ext cx="10250010" cy="6857257"/>
          </a:xfrm>
          <a:prstGeom prst="rect">
            <a:avLst/>
          </a:prstGeom>
        </p:spPr>
      </p:pic>
      <p:sp>
        <p:nvSpPr>
          <p:cNvPr id="8" name="Rectangle 7">
            <a:extLst>
              <a:ext uri="{FF2B5EF4-FFF2-40B4-BE49-F238E27FC236}">
                <a16:creationId xmlns:a16="http://schemas.microsoft.com/office/drawing/2014/main" id="{ABDD9A13-DB5A-448D-A45F-FC6523BF7C4D}"/>
              </a:ext>
            </a:extLst>
          </p:cNvPr>
          <p:cNvSpPr/>
          <p:nvPr/>
        </p:nvSpPr>
        <p:spPr>
          <a:xfrm>
            <a:off x="0" y="0"/>
            <a:ext cx="12192000" cy="6857257"/>
          </a:xfrm>
          <a:prstGeom prst="rect">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738A21DB-C284-42DC-901C-3A54DC2552B1}"/>
              </a:ext>
            </a:extLst>
          </p:cNvPr>
          <p:cNvSpPr>
            <a:spLocks noGrp="1"/>
          </p:cNvSpPr>
          <p:nvPr>
            <p:ph type="ctrTitle"/>
          </p:nvPr>
        </p:nvSpPr>
        <p:spPr>
          <a:effectLst>
            <a:glow rad="228600">
              <a:schemeClr val="accent1">
                <a:satMod val="175000"/>
                <a:alpha val="40000"/>
              </a:schemeClr>
            </a:glow>
          </a:effectLst>
        </p:spPr>
        <p:txBody>
          <a:bodyPr>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Design and Application  of Hybrid Classification System on Memory IC Testing</a:t>
            </a:r>
          </a:p>
        </p:txBody>
      </p:sp>
      <p:sp>
        <p:nvSpPr>
          <p:cNvPr id="9" name="TextBox 8">
            <a:extLst>
              <a:ext uri="{FF2B5EF4-FFF2-40B4-BE49-F238E27FC236}">
                <a16:creationId xmlns:a16="http://schemas.microsoft.com/office/drawing/2014/main" id="{D71B6A19-3CB8-47D7-B364-2A5564592B56}"/>
              </a:ext>
            </a:extLst>
          </p:cNvPr>
          <p:cNvSpPr txBox="1"/>
          <p:nvPr/>
        </p:nvSpPr>
        <p:spPr>
          <a:xfrm>
            <a:off x="6096000" y="4419600"/>
            <a:ext cx="4048125" cy="1200329"/>
          </a:xfrm>
          <a:prstGeom prst="rect">
            <a:avLst/>
          </a:prstGeom>
        </p:spPr>
        <p:style>
          <a:lnRef idx="1">
            <a:schemeClr val="accent5"/>
          </a:lnRef>
          <a:fillRef idx="2">
            <a:schemeClr val="accent5"/>
          </a:fillRef>
          <a:effectRef idx="1">
            <a:schemeClr val="accent5"/>
          </a:effectRef>
          <a:fontRef idx="minor">
            <a:schemeClr val="dk1"/>
          </a:fontRef>
        </p:style>
        <p:txBody>
          <a:bodyPr wrap="square" rtlCol="0">
            <a:spAutoFit/>
          </a:bodyPr>
          <a:lstStyle/>
          <a:p>
            <a:r>
              <a:rPr lang="en-US" sz="2400" dirty="0"/>
              <a:t>Ong  </a:t>
            </a:r>
            <a:r>
              <a:rPr lang="en-US" sz="2400"/>
              <a:t>Boon Ping</a:t>
            </a:r>
            <a:endParaRPr lang="en-US" sz="2400" dirty="0"/>
          </a:p>
          <a:p>
            <a:r>
              <a:rPr lang="en-US" sz="2400" dirty="0"/>
              <a:t>Tan Chin Gee</a:t>
            </a:r>
          </a:p>
          <a:p>
            <a:r>
              <a:rPr lang="en-US" sz="2400" dirty="0"/>
              <a:t>Han </a:t>
            </a:r>
            <a:r>
              <a:rPr lang="en-US" sz="2400" dirty="0" err="1"/>
              <a:t>Dongchou</a:t>
            </a:r>
            <a:r>
              <a:rPr lang="en-US" sz="2400" dirty="0"/>
              <a:t> Francis</a:t>
            </a:r>
            <a:endParaRPr lang="en-SG" sz="2400" dirty="0"/>
          </a:p>
        </p:txBody>
      </p:sp>
    </p:spTree>
    <p:extLst>
      <p:ext uri="{BB962C8B-B14F-4D97-AF65-F5344CB8AC3E}">
        <p14:creationId xmlns:p14="http://schemas.microsoft.com/office/powerpoint/2010/main" val="29289135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343277"/>
            <a:ext cx="12192000" cy="5914029"/>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MLP</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308981" y="1788427"/>
            <a:ext cx="5372099" cy="4708981"/>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kumimoji="0" lang="en-US" altLang="en-US" sz="1200" b="0" i="0" u="sng" strike="noStrike" cap="none" normalizeH="0" baseline="0" dirty="0">
                <a:ln>
                  <a:noFill/>
                </a:ln>
                <a:solidFill>
                  <a:schemeClr val="bg1"/>
                </a:solidFill>
                <a:effectLst/>
                <a:latin typeface="Helvetica" panose="020B0604020202020204" pitchFamily="34" charset="0"/>
              </a:rPr>
              <a:t>Bayesian Hyperparameters Optimization</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kumimoji="0" lang="en-US" altLang="en-US" sz="1200" b="0" i="0" u="none" strike="noStrike" cap="none" normalizeH="0" baseline="0" dirty="0">
                <a:ln>
                  <a:noFill/>
                </a:ln>
                <a:solidFill>
                  <a:schemeClr val="bg1"/>
                </a:solidFill>
                <a:effectLst/>
                <a:latin typeface="Helvetica" panose="020B0604020202020204" pitchFamily="34" charset="0"/>
              </a:rPr>
              <a:t>For MLP, we are tuning seven parameters: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Activation function for the hidden layer (Activation)</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L2 penalty (Alpha)</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Number of neurons in the 1</a:t>
            </a:r>
            <a:r>
              <a:rPr lang="en-US" altLang="en-US" sz="1200" baseline="30000" dirty="0">
                <a:solidFill>
                  <a:schemeClr val="bg1"/>
                </a:solidFill>
                <a:latin typeface="Helvetica" panose="020B0604020202020204" pitchFamily="34" charset="0"/>
              </a:rPr>
              <a:t>st</a:t>
            </a:r>
            <a:r>
              <a:rPr lang="en-US" altLang="en-US" sz="1200" dirty="0">
                <a:solidFill>
                  <a:schemeClr val="bg1"/>
                </a:solidFill>
                <a:latin typeface="Helvetica" panose="020B0604020202020204" pitchFamily="34" charset="0"/>
              </a:rPr>
              <a:t> hidden layer (Neurons)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Learning rate schedule for weight updates (Learning rate)</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Initial learning rate (Initial)</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Exponent for inverse scaling learning rate (Exponent)</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Solver for weight optimization (Solver)</a:t>
            </a:r>
          </a:p>
          <a:p>
            <a:pPr marL="342900" lvl="0" indent="-342900">
              <a:lnSpc>
                <a:spcPct val="100000"/>
              </a:lnSpc>
              <a:buFont typeface="+mj-lt"/>
              <a:buAutoNum type="arabicPeriod"/>
            </a:pPr>
            <a:endParaRPr lang="en-US" altLang="en-US" sz="1200" dirty="0">
              <a:solidFill>
                <a:schemeClr val="bg1"/>
              </a:solidFill>
              <a:latin typeface="Helvetica" panose="020B0604020202020204" pitchFamily="34" charset="0"/>
            </a:endParaRPr>
          </a:p>
          <a:p>
            <a:pPr marL="0" lvl="0" indent="0">
              <a:lnSpc>
                <a:spcPct val="100000"/>
              </a:lnSpc>
              <a:buNone/>
            </a:pPr>
            <a:r>
              <a:rPr kumimoji="0" lang="en-US" altLang="en-US" sz="1200" b="0" i="0" u="none" strike="noStrike" cap="none" normalizeH="0" baseline="0" dirty="0">
                <a:ln>
                  <a:noFill/>
                </a:ln>
                <a:solidFill>
                  <a:schemeClr val="bg1"/>
                </a:solidFill>
                <a:effectLst/>
                <a:latin typeface="Helvetica" panose="020B0604020202020204" pitchFamily="34" charset="0"/>
              </a:rPr>
              <a:t>We used an informed search technique to search through the state space of these seven parameters. This technique utilizes a Bayesian approach of progressively updating its beliefs on the best hyperparameter combination. We implemented the technique using the </a:t>
            </a:r>
            <a:r>
              <a:rPr lang="en-US" altLang="en-US" sz="1200" dirty="0" err="1">
                <a:solidFill>
                  <a:schemeClr val="bg1"/>
                </a:solidFill>
                <a:latin typeface="Helvetica" panose="020B0604020202020204" pitchFamily="34" charset="0"/>
              </a:rPr>
              <a:t>H</a:t>
            </a:r>
            <a:r>
              <a:rPr kumimoji="0" lang="en-US" altLang="en-US" sz="1200" b="0" i="0" u="none" strike="noStrike" cap="none" normalizeH="0" baseline="0" dirty="0" err="1">
                <a:ln>
                  <a:noFill/>
                </a:ln>
                <a:solidFill>
                  <a:schemeClr val="bg1"/>
                </a:solidFill>
                <a:effectLst/>
                <a:latin typeface="Helvetica" panose="020B0604020202020204" pitchFamily="34" charset="0"/>
              </a:rPr>
              <a:t>yperopt</a:t>
            </a:r>
            <a:r>
              <a:rPr kumimoji="0" lang="en-US" altLang="en-US" sz="1200" b="0" i="0" u="none" strike="noStrike" cap="none" normalizeH="0" baseline="0" dirty="0">
                <a:ln>
                  <a:noFill/>
                </a:ln>
                <a:solidFill>
                  <a:schemeClr val="bg1"/>
                </a:solidFill>
                <a:effectLst/>
                <a:latin typeface="Helvetica" panose="020B0604020202020204" pitchFamily="34" charset="0"/>
              </a:rPr>
              <a:t> package.</a:t>
            </a:r>
          </a:p>
          <a:p>
            <a:pPr marL="0" lvl="0" indent="0">
              <a:lnSpc>
                <a:spcPct val="100000"/>
              </a:lnSpc>
              <a:buNone/>
            </a:pPr>
            <a:endParaRPr lang="en-US" altLang="en-US" sz="1200" dirty="0">
              <a:solidFill>
                <a:schemeClr val="bg1"/>
              </a:solidFill>
              <a:latin typeface="Helvetica" panose="020B0604020202020204" pitchFamily="34" charset="0"/>
            </a:endParaRPr>
          </a:p>
          <a:p>
            <a:pPr marL="0" lvl="0" indent="0">
              <a:lnSpc>
                <a:spcPct val="100000"/>
              </a:lnSpc>
              <a:buNone/>
            </a:pPr>
            <a:r>
              <a:rPr lang="en-US" altLang="en-US" sz="1200" dirty="0">
                <a:solidFill>
                  <a:schemeClr val="bg1"/>
                </a:solidFill>
                <a:latin typeface="Helvetica" panose="020B0604020202020204" pitchFamily="34" charset="0"/>
              </a:rPr>
              <a:t>The state space for each of the seven parameter:</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Activation: logistic, tanh, </a:t>
            </a:r>
            <a:r>
              <a:rPr lang="en-US" altLang="en-US" sz="1200" dirty="0" err="1">
                <a:solidFill>
                  <a:schemeClr val="bg1"/>
                </a:solidFill>
                <a:latin typeface="Helvetica" panose="020B0604020202020204" pitchFamily="34" charset="0"/>
              </a:rPr>
              <a:t>relu</a:t>
            </a:r>
            <a:r>
              <a:rPr lang="en-US" altLang="en-US" sz="1200" dirty="0">
                <a:solidFill>
                  <a:schemeClr val="bg1"/>
                </a:solidFill>
                <a:latin typeface="Helvetica" panose="020B0604020202020204" pitchFamily="34" charset="0"/>
              </a:rPr>
              <a:t>, identity</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Alpha: float between 0.001 to 1000</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Neurons: integer between 1 to 55 (i.e., number of features)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Learning rate: constant, </a:t>
            </a:r>
            <a:r>
              <a:rPr lang="en-US" altLang="en-US" sz="1200" dirty="0" err="1">
                <a:solidFill>
                  <a:schemeClr val="bg1"/>
                </a:solidFill>
                <a:latin typeface="Helvetica" panose="020B0604020202020204" pitchFamily="34" charset="0"/>
              </a:rPr>
              <a:t>invscaling</a:t>
            </a:r>
            <a:r>
              <a:rPr lang="en-US" altLang="en-US" sz="1200" dirty="0">
                <a:solidFill>
                  <a:schemeClr val="bg1"/>
                </a:solidFill>
                <a:latin typeface="Helvetica" panose="020B0604020202020204" pitchFamily="34" charset="0"/>
              </a:rPr>
              <a:t>, adaptive</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Initial: float between 0.001 to 0.99</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Exponent: float between 0.01 to 0.99</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Solver: </a:t>
            </a:r>
            <a:r>
              <a:rPr lang="en-US" altLang="en-US" sz="1200" dirty="0" err="1">
                <a:solidFill>
                  <a:schemeClr val="bg1"/>
                </a:solidFill>
                <a:latin typeface="Helvetica" panose="020B0604020202020204" pitchFamily="34" charset="0"/>
              </a:rPr>
              <a:t>lbfgs</a:t>
            </a:r>
            <a:r>
              <a:rPr lang="en-US" altLang="en-US" sz="1200" dirty="0">
                <a:solidFill>
                  <a:schemeClr val="bg1"/>
                </a:solidFill>
                <a:latin typeface="Helvetica" panose="020B0604020202020204" pitchFamily="34" charset="0"/>
              </a:rPr>
              <a:t>, </a:t>
            </a:r>
            <a:r>
              <a:rPr lang="en-US" altLang="en-US" sz="1200" dirty="0" err="1">
                <a:solidFill>
                  <a:schemeClr val="bg1"/>
                </a:solidFill>
                <a:latin typeface="Helvetica" panose="020B0604020202020204" pitchFamily="34" charset="0"/>
              </a:rPr>
              <a:t>sgd</a:t>
            </a:r>
            <a:r>
              <a:rPr lang="en-US" altLang="en-US" sz="1200" dirty="0">
                <a:solidFill>
                  <a:schemeClr val="bg1"/>
                </a:solidFill>
                <a:latin typeface="Helvetica" panose="020B0604020202020204" pitchFamily="34" charset="0"/>
              </a:rPr>
              <a:t>, </a:t>
            </a:r>
            <a:r>
              <a:rPr lang="en-US" altLang="en-US" sz="1200" dirty="0" err="1">
                <a:solidFill>
                  <a:schemeClr val="bg1"/>
                </a:solidFill>
                <a:latin typeface="Helvetica" panose="020B0604020202020204" pitchFamily="34" charset="0"/>
              </a:rPr>
              <a:t>adam</a:t>
            </a:r>
            <a:endParaRPr lang="en-US" altLang="en-US" sz="1200" dirty="0">
              <a:solidFill>
                <a:schemeClr val="bg1"/>
              </a:solidFill>
              <a:latin typeface="Helvetica" panose="020B0604020202020204" pitchFamily="34" charset="0"/>
            </a:endParaRPr>
          </a:p>
          <a:p>
            <a:pPr marL="0" lvl="0" indent="0">
              <a:lnSpc>
                <a:spcPct val="100000"/>
              </a:lnSpc>
              <a:buNone/>
            </a:pPr>
            <a:endParaRPr lang="en-US" altLang="en-US" sz="1200" dirty="0">
              <a:solidFill>
                <a:schemeClr val="bg1"/>
              </a:solidFill>
              <a:latin typeface="Helvetica" panose="020B0604020202020204" pitchFamily="34" charset="0"/>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438902" y="1372817"/>
            <a:ext cx="5286375" cy="5632311"/>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200" u="sng" dirty="0">
                <a:solidFill>
                  <a:schemeClr val="bg1"/>
                </a:solidFill>
                <a:latin typeface="Helvetica" panose="020B0604020202020204" pitchFamily="34" charset="0"/>
              </a:rPr>
              <a:t>Does adding a 2</a:t>
            </a:r>
            <a:r>
              <a:rPr lang="en-SG" sz="1200" u="sng" baseline="30000" dirty="0">
                <a:solidFill>
                  <a:schemeClr val="bg1"/>
                </a:solidFill>
                <a:latin typeface="Helvetica" panose="020B0604020202020204" pitchFamily="34" charset="0"/>
              </a:rPr>
              <a:t>nd</a:t>
            </a:r>
            <a:r>
              <a:rPr lang="en-SG" sz="1200" u="sng" dirty="0">
                <a:solidFill>
                  <a:schemeClr val="bg1"/>
                </a:solidFill>
                <a:latin typeface="Helvetica" panose="020B0604020202020204" pitchFamily="34" charset="0"/>
              </a:rPr>
              <a:t> layer increase accuracy?</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used a randomized grid search to search through the state space of all 3025 combinations of 55 neurons in 1</a:t>
            </a:r>
            <a:r>
              <a:rPr lang="en-SG" sz="1200" baseline="30000" dirty="0">
                <a:solidFill>
                  <a:schemeClr val="bg1"/>
                </a:solidFill>
                <a:latin typeface="Helvetica" panose="020B0604020202020204" pitchFamily="34" charset="0"/>
              </a:rPr>
              <a:t>st</a:t>
            </a:r>
            <a:r>
              <a:rPr lang="en-SG" sz="1200" dirty="0">
                <a:solidFill>
                  <a:schemeClr val="bg1"/>
                </a:solidFill>
                <a:latin typeface="Helvetica" panose="020B0604020202020204" pitchFamily="34" charset="0"/>
              </a:rPr>
              <a:t> and 2</a:t>
            </a:r>
            <a:r>
              <a:rPr lang="en-SG" sz="1200" baseline="30000" dirty="0">
                <a:solidFill>
                  <a:schemeClr val="bg1"/>
                </a:solidFill>
                <a:latin typeface="Helvetica" panose="020B0604020202020204" pitchFamily="34" charset="0"/>
              </a:rPr>
              <a:t>nd</a:t>
            </a:r>
            <a:r>
              <a:rPr lang="en-SG" sz="1200" dirty="0">
                <a:solidFill>
                  <a:schemeClr val="bg1"/>
                </a:solidFill>
                <a:latin typeface="Helvetica" panose="020B0604020202020204" pitchFamily="34" charset="0"/>
              </a:rPr>
              <a:t> layers. If 1% of these combinations i.e., 30 gives the best accuracy, we only need to run 425 searches to guarantee at least 99% of obtaining one of the 30 best combinations.</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found that adding a 2</a:t>
            </a:r>
            <a:r>
              <a:rPr lang="en-SG" sz="1200" baseline="30000" dirty="0">
                <a:solidFill>
                  <a:schemeClr val="bg1"/>
                </a:solidFill>
                <a:latin typeface="Helvetica" panose="020B0604020202020204" pitchFamily="34" charset="0"/>
              </a:rPr>
              <a:t>nd</a:t>
            </a:r>
            <a:r>
              <a:rPr lang="en-SG" sz="1200" dirty="0">
                <a:solidFill>
                  <a:schemeClr val="bg1"/>
                </a:solidFill>
                <a:latin typeface="Helvetica" panose="020B0604020202020204" pitchFamily="34" charset="0"/>
              </a:rPr>
              <a:t> layer didn’t increase model accuracy.</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Note: We omitted these codes in the submitted documents because of very long training time required.</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u="sng" dirty="0">
                <a:solidFill>
                  <a:schemeClr val="bg1"/>
                </a:solidFill>
                <a:latin typeface="Helvetica" panose="020B0604020202020204" pitchFamily="34" charset="0"/>
              </a:rPr>
              <a:t>Does combining a few estimators to form an ensemble estimator increase accuracy?</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used the </a:t>
            </a:r>
            <a:r>
              <a:rPr lang="en-SG" sz="1200" dirty="0" err="1">
                <a:solidFill>
                  <a:schemeClr val="bg1"/>
                </a:solidFill>
                <a:latin typeface="Helvetica" panose="020B0604020202020204" pitchFamily="34" charset="0"/>
              </a:rPr>
              <a:t>scikit</a:t>
            </a:r>
            <a:r>
              <a:rPr lang="en-SG" sz="1200" dirty="0">
                <a:solidFill>
                  <a:schemeClr val="bg1"/>
                </a:solidFill>
                <a:latin typeface="Helvetica" panose="020B0604020202020204" pitchFamily="34" charset="0"/>
              </a:rPr>
              <a:t>-learn function </a:t>
            </a:r>
            <a:r>
              <a:rPr lang="en-SG" sz="1200" dirty="0" err="1">
                <a:solidFill>
                  <a:schemeClr val="bg1"/>
                </a:solidFill>
                <a:latin typeface="Helvetica" panose="020B0604020202020204" pitchFamily="34" charset="0"/>
              </a:rPr>
              <a:t>VotingClassifer</a:t>
            </a:r>
            <a:r>
              <a:rPr lang="en-SG" sz="1200" dirty="0">
                <a:solidFill>
                  <a:schemeClr val="bg1"/>
                </a:solidFill>
                <a:latin typeface="Helvetica" panose="020B0604020202020204" pitchFamily="34" charset="0"/>
              </a:rPr>
              <a:t> to combine the top five MLP classifiers into an ensemble estimator.</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We found that the ensemble estimator didn’t increase model accuracy.</a:t>
            </a:r>
          </a:p>
          <a:p>
            <a:pPr eaLnBrk="0" fontAlgn="base" hangingPunct="0">
              <a:spcBef>
                <a:spcPct val="0"/>
              </a:spcBef>
              <a:spcAft>
                <a:spcPct val="0"/>
              </a:spcAft>
            </a:pPr>
            <a:r>
              <a:rPr lang="en-SG" sz="1200" dirty="0">
                <a:solidFill>
                  <a:schemeClr val="bg1"/>
                </a:solidFill>
                <a:latin typeface="Helvetica" panose="020B0604020202020204" pitchFamily="34" charset="0"/>
              </a:rPr>
              <a:t>Model</a:t>
            </a:r>
          </a:p>
          <a:p>
            <a:pPr eaLnBrk="0" fontAlgn="base" hangingPunct="0">
              <a:spcBef>
                <a:spcPct val="0"/>
              </a:spcBef>
              <a:spcAft>
                <a:spcPct val="0"/>
              </a:spcAft>
            </a:pP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b="1" dirty="0">
                <a:solidFill>
                  <a:schemeClr val="bg1"/>
                </a:solidFill>
                <a:latin typeface="Helvetica" panose="020B0604020202020204" pitchFamily="34" charset="0"/>
              </a:rPr>
              <a:t>For optimum results:</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Activation = logistic</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Alpha = 0.99</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Neurons = 29</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Learning rate = constant</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Initial = 0.40</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Exponent = 0.99</a:t>
            </a:r>
          </a:p>
          <a:p>
            <a:pPr marL="342900" lvl="0" indent="-342900">
              <a:lnSpc>
                <a:spcPct val="100000"/>
              </a:lnSpc>
              <a:buFont typeface="+mj-lt"/>
              <a:buAutoNum type="arabicPeriod"/>
            </a:pPr>
            <a:r>
              <a:rPr lang="en-US" altLang="en-US" sz="1200" dirty="0">
                <a:solidFill>
                  <a:schemeClr val="bg1"/>
                </a:solidFill>
                <a:latin typeface="Helvetica" panose="020B0604020202020204" pitchFamily="34" charset="0"/>
              </a:rPr>
              <a:t>Solver = </a:t>
            </a:r>
            <a:r>
              <a:rPr lang="en-US" altLang="en-US" sz="1200" dirty="0" err="1">
                <a:solidFill>
                  <a:schemeClr val="bg1"/>
                </a:solidFill>
                <a:latin typeface="Helvetica" panose="020B0604020202020204" pitchFamily="34" charset="0"/>
              </a:rPr>
              <a:t>lbfgs</a:t>
            </a:r>
            <a:endParaRPr lang="en-US" altLang="en-US" sz="1200" dirty="0">
              <a:solidFill>
                <a:schemeClr val="bg1"/>
              </a:solidFill>
              <a:latin typeface="Helvetica" panose="020B0604020202020204" pitchFamily="34" charset="0"/>
            </a:endParaRPr>
          </a:p>
        </p:txBody>
      </p:sp>
      <p:sp>
        <p:nvSpPr>
          <p:cNvPr id="9" name="Rectangle 8">
            <a:extLst>
              <a:ext uri="{FF2B5EF4-FFF2-40B4-BE49-F238E27FC236}">
                <a16:creationId xmlns:a16="http://schemas.microsoft.com/office/drawing/2014/main" id="{B8F9F418-251E-4B47-BD8D-5CC731ED4D5C}"/>
              </a:ext>
            </a:extLst>
          </p:cNvPr>
          <p:cNvSpPr/>
          <p:nvPr/>
        </p:nvSpPr>
        <p:spPr>
          <a:xfrm>
            <a:off x="320039" y="13855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Tree>
    <p:extLst>
      <p:ext uri="{BB962C8B-B14F-4D97-AF65-F5344CB8AC3E}">
        <p14:creationId xmlns:p14="http://schemas.microsoft.com/office/powerpoint/2010/main" val="3206698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indoor&#10;&#10;Description automatically generated">
            <a:extLst>
              <a:ext uri="{FF2B5EF4-FFF2-40B4-BE49-F238E27FC236}">
                <a16:creationId xmlns:a16="http://schemas.microsoft.com/office/drawing/2014/main" id="{EC007BFE-3385-4ECE-B7B6-883009AC52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7" name="Rectangle 6">
            <a:extLst>
              <a:ext uri="{FF2B5EF4-FFF2-40B4-BE49-F238E27FC236}">
                <a16:creationId xmlns:a16="http://schemas.microsoft.com/office/drawing/2014/main" id="{44494409-FEDA-4FB7-80A9-979D9081E05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943E748B-76B2-434B-9472-021BBA36AC54}"/>
              </a:ext>
            </a:extLst>
          </p:cNvPr>
          <p:cNvSpPr>
            <a:spLocks noGrp="1"/>
          </p:cNvSpPr>
          <p:nvPr>
            <p:ph type="title"/>
          </p:nvPr>
        </p:nvSpPr>
        <p:spPr>
          <a:xfrm>
            <a:off x="838200" y="365126"/>
            <a:ext cx="10515600" cy="73025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SVM</a:t>
            </a:r>
          </a:p>
        </p:txBody>
      </p:sp>
      <p:sp>
        <p:nvSpPr>
          <p:cNvPr id="4" name="Rectangle 1">
            <a:extLst>
              <a:ext uri="{FF2B5EF4-FFF2-40B4-BE49-F238E27FC236}">
                <a16:creationId xmlns:a16="http://schemas.microsoft.com/office/drawing/2014/main" id="{2F7B7C67-B8F9-406C-81F4-69EA2094F8F4}"/>
              </a:ext>
            </a:extLst>
          </p:cNvPr>
          <p:cNvSpPr>
            <a:spLocks noGrp="1" noChangeArrowheads="1"/>
          </p:cNvSpPr>
          <p:nvPr>
            <p:ph idx="1"/>
          </p:nvPr>
        </p:nvSpPr>
        <p:spPr bwMode="auto">
          <a:xfrm>
            <a:off x="914399" y="2470025"/>
            <a:ext cx="5372099" cy="3539430"/>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kumimoji="0" lang="en-US" altLang="en-US" sz="1400" b="0" i="0" u="none" strike="noStrike" cap="none" normalizeH="0" baseline="0" dirty="0">
                <a:ln>
                  <a:noFill/>
                </a:ln>
                <a:solidFill>
                  <a:schemeClr val="bg1"/>
                </a:solidFill>
                <a:effectLst/>
                <a:latin typeface="Helvetica" panose="020B0604020202020204" pitchFamily="34" charset="0"/>
              </a:rPr>
              <a:t>For SVM, we are using the </a:t>
            </a:r>
            <a:r>
              <a:rPr lang="en-US" altLang="en-US" sz="1400" dirty="0">
                <a:solidFill>
                  <a:schemeClr val="bg1"/>
                </a:solidFill>
                <a:latin typeface="Helvetica" panose="020B0604020202020204" pitchFamily="34" charset="0"/>
              </a:rPr>
              <a:t>Radial Basis Function (RBF)</a:t>
            </a:r>
            <a:r>
              <a:rPr kumimoji="0" lang="en-US" altLang="en-US" sz="1400" b="0" i="0" u="none" strike="noStrike" cap="none" normalizeH="0" baseline="0" dirty="0">
                <a:ln>
                  <a:noFill/>
                </a:ln>
                <a:solidFill>
                  <a:schemeClr val="bg1"/>
                </a:solidFill>
                <a:effectLst/>
                <a:latin typeface="Helvetica" panose="020B0604020202020204" pitchFamily="34" charset="0"/>
              </a:rPr>
              <a:t> kernel. Two parameters have some levels of effect on the results, and they are the gamma and C.</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The </a:t>
            </a:r>
            <a:r>
              <a:rPr lang="en-US" altLang="en-US" sz="1400" dirty="0">
                <a:solidFill>
                  <a:schemeClr val="bg1"/>
                </a:solidFill>
                <a:latin typeface="Helvetica" panose="020B0604020202020204" pitchFamily="34" charset="0"/>
              </a:rPr>
              <a:t>gamma </a:t>
            </a:r>
            <a:r>
              <a:rPr kumimoji="0" lang="en-US" altLang="en-US" sz="1400" b="0" i="0" u="none" strike="noStrike" cap="none" normalizeH="0" baseline="0" dirty="0">
                <a:ln>
                  <a:noFill/>
                </a:ln>
                <a:solidFill>
                  <a:schemeClr val="bg1"/>
                </a:solidFill>
                <a:effectLst/>
                <a:latin typeface="Helvetica" panose="020B0604020202020204" pitchFamily="34" charset="0"/>
              </a:rPr>
              <a:t>parameter defines how far the influence of a single training example reaches, with low values meaning ‘far’ and high values meaning ‘close’. The gamma can be seen as the inverse of the radius of influence of samples selected by the model as support vectors.</a:t>
            </a:r>
            <a:endParaRPr kumimoji="0" lang="en-US" altLang="en-US" sz="1400" b="0" i="0" u="none" strike="noStrike" cap="none" normalizeH="0" baseline="0" dirty="0">
              <a:ln>
                <a:noFill/>
              </a:ln>
              <a:solidFill>
                <a:schemeClr val="bg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The C parameter trades off correct classification of training examples against maximization of the decision function’s margin. Larger values of C means that a smaller margin will be accepted. A lower C gives a larger margin. This would mean a simpler decision function, but it erodes training accuracy. Hence C is like a regularization parameter in the SVM.</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chemeClr val="bg1"/>
                </a:solidFill>
                <a:latin typeface="Helvetica" panose="020B0604020202020204" pitchFamily="34" charset="0"/>
              </a:rPr>
              <a:t>In the program, it is established the optimal C is 4.</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bg1"/>
                </a:solidFill>
                <a:effectLst/>
                <a:latin typeface="Helvetica" panose="020B0604020202020204" pitchFamily="34" charset="0"/>
              </a:rPr>
              <a:t>It is found that gamma doesn’t have much effect, and it is left at 5.</a:t>
            </a:r>
            <a:endParaRPr kumimoji="0" lang="en-US" altLang="en-US" sz="1400" b="0" i="0" u="none" strike="noStrike" cap="none" normalizeH="0" baseline="0" dirty="0">
              <a:ln>
                <a:noFill/>
              </a:ln>
              <a:solidFill>
                <a:schemeClr val="bg1"/>
              </a:solidFill>
              <a:effectLst/>
            </a:endParaRPr>
          </a:p>
        </p:txBody>
      </p:sp>
      <p:sp>
        <p:nvSpPr>
          <p:cNvPr id="5" name="Rectangle 4">
            <a:extLst>
              <a:ext uri="{FF2B5EF4-FFF2-40B4-BE49-F238E27FC236}">
                <a16:creationId xmlns:a16="http://schemas.microsoft.com/office/drawing/2014/main" id="{CDA66506-0DF5-470F-ADA6-D34620EFDB29}"/>
              </a:ext>
            </a:extLst>
          </p:cNvPr>
          <p:cNvSpPr/>
          <p:nvPr/>
        </p:nvSpPr>
        <p:spPr>
          <a:xfrm>
            <a:off x="6438902" y="2467735"/>
            <a:ext cx="5286375" cy="3231654"/>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200" dirty="0">
                <a:solidFill>
                  <a:schemeClr val="bg1"/>
                </a:solidFill>
                <a:latin typeface="Helvetica" panose="020B0604020202020204" pitchFamily="34" charset="0"/>
              </a:rPr>
              <a:t>from </a:t>
            </a:r>
            <a:r>
              <a:rPr lang="en-SG" sz="1200" dirty="0" err="1">
                <a:solidFill>
                  <a:schemeClr val="bg1"/>
                </a:solidFill>
                <a:latin typeface="Helvetica" panose="020B0604020202020204" pitchFamily="34" charset="0"/>
              </a:rPr>
              <a:t>sklearn.svm</a:t>
            </a:r>
            <a:r>
              <a:rPr lang="en-SG" sz="1200" dirty="0">
                <a:solidFill>
                  <a:schemeClr val="bg1"/>
                </a:solidFill>
                <a:latin typeface="Helvetica" panose="020B0604020202020204" pitchFamily="34" charset="0"/>
              </a:rPr>
              <a:t> import SVC</a:t>
            </a:r>
          </a:p>
          <a:p>
            <a:pPr eaLnBrk="0" fontAlgn="base" hangingPunct="0">
              <a:spcBef>
                <a:spcPct val="0"/>
              </a:spcBef>
              <a:spcAft>
                <a:spcPct val="0"/>
              </a:spcAft>
            </a:pPr>
            <a:r>
              <a:rPr lang="en-SG" sz="1200" dirty="0">
                <a:solidFill>
                  <a:schemeClr val="bg1"/>
                </a:solidFill>
                <a:latin typeface="Helvetica" panose="020B0604020202020204" pitchFamily="34" charset="0"/>
              </a:rPr>
              <a:t>from </a:t>
            </a:r>
            <a:r>
              <a:rPr lang="en-SG" sz="1200" dirty="0" err="1">
                <a:solidFill>
                  <a:schemeClr val="bg1"/>
                </a:solidFill>
                <a:latin typeface="Helvetica" panose="020B0604020202020204" pitchFamily="34" charset="0"/>
              </a:rPr>
              <a:t>sklearn.multiclass</a:t>
            </a:r>
            <a:r>
              <a:rPr lang="en-SG" sz="1200" dirty="0">
                <a:solidFill>
                  <a:schemeClr val="bg1"/>
                </a:solidFill>
                <a:latin typeface="Helvetica" panose="020B0604020202020204" pitchFamily="34" charset="0"/>
              </a:rPr>
              <a:t> import </a:t>
            </a:r>
            <a:r>
              <a:rPr lang="en-SG" sz="1200" dirty="0" err="1">
                <a:solidFill>
                  <a:schemeClr val="bg1"/>
                </a:solidFill>
                <a:latin typeface="Helvetica" panose="020B0604020202020204" pitchFamily="34" charset="0"/>
              </a:rPr>
              <a:t>OneVsRestClassifier</a:t>
            </a: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for </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 in range(1,10,1):</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OneVsRestClassifier</a:t>
            </a:r>
            <a:r>
              <a:rPr lang="en-SG" sz="1200" dirty="0">
                <a:solidFill>
                  <a:schemeClr val="bg1"/>
                </a:solidFill>
                <a:latin typeface="Helvetica" panose="020B0604020202020204" pitchFamily="34" charset="0"/>
              </a:rPr>
              <a:t>( SVC(kernel="</a:t>
            </a:r>
            <a:r>
              <a:rPr lang="en-SG" sz="1200" dirty="0" err="1">
                <a:solidFill>
                  <a:schemeClr val="bg1"/>
                </a:solidFill>
                <a:latin typeface="Helvetica" panose="020B0604020202020204" pitchFamily="34" charset="0"/>
              </a:rPr>
              <a:t>rbf</a:t>
            </a:r>
            <a:r>
              <a:rPr lang="en-SG" sz="1200" dirty="0">
                <a:solidFill>
                  <a:schemeClr val="bg1"/>
                </a:solidFill>
                <a:latin typeface="Helvetica" panose="020B0604020202020204" pitchFamily="34" charset="0"/>
              </a:rPr>
              <a:t>", 	gamma='</a:t>
            </a:r>
            <a:r>
              <a:rPr lang="en-SG" sz="1200" dirty="0" err="1">
                <a:solidFill>
                  <a:schemeClr val="bg1"/>
                </a:solidFill>
                <a:latin typeface="Helvetica" panose="020B0604020202020204" pitchFamily="34" charset="0"/>
              </a:rPr>
              <a:t>auto_deprecated</a:t>
            </a:r>
            <a:r>
              <a:rPr lang="en-SG" sz="1200" dirty="0">
                <a:solidFill>
                  <a:schemeClr val="bg1"/>
                </a:solidFill>
                <a:latin typeface="Helvetica" panose="020B0604020202020204" pitchFamily="34" charset="0"/>
              </a:rPr>
              <a:t>', C=</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svm.fit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predictions = </a:t>
            </a:r>
            <a:r>
              <a:rPr lang="en-SG" sz="1200" dirty="0" err="1">
                <a:solidFill>
                  <a:schemeClr val="bg1"/>
                </a:solidFill>
                <a:latin typeface="Helvetica" panose="020B0604020202020204" pitchFamily="34" charset="0"/>
              </a:rPr>
              <a:t>svm.predict</a:t>
            </a:r>
            <a:r>
              <a:rPr lang="en-SG" sz="1200" dirty="0">
                <a:solidFill>
                  <a:schemeClr val="bg1"/>
                </a:solidFill>
                <a:latin typeface="Helvetica" panose="020B0604020202020204" pitchFamily="34" charset="0"/>
              </a:rPr>
              <a:t>(X_test1)</a:t>
            </a:r>
          </a:p>
          <a:p>
            <a:pPr eaLnBrk="0" fontAlgn="base" hangingPunct="0">
              <a:spcBef>
                <a:spcPct val="0"/>
              </a:spcBef>
              <a:spcAft>
                <a:spcPct val="0"/>
              </a:spcAft>
            </a:pP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svm_pred</a:t>
            </a:r>
            <a:r>
              <a:rPr lang="en-SG" sz="1200" dirty="0">
                <a:solidFill>
                  <a:schemeClr val="bg1"/>
                </a:solidFill>
                <a:latin typeface="Helvetica" panose="020B0604020202020204" pitchFamily="34" charset="0"/>
              </a:rPr>
              <a:t>=predictions</a:t>
            </a:r>
          </a:p>
          <a:p>
            <a:pPr eaLnBrk="0" fontAlgn="base" hangingPunct="0">
              <a:spcBef>
                <a:spcPct val="0"/>
              </a:spcBef>
              <a:spcAft>
                <a:spcPct val="0"/>
              </a:spcAft>
            </a:pPr>
            <a:r>
              <a:rPr lang="en-SG" sz="1200" dirty="0">
                <a:solidFill>
                  <a:schemeClr val="bg1"/>
                </a:solidFill>
                <a:latin typeface="Helvetica" panose="020B0604020202020204" pitchFamily="34" charset="0"/>
              </a:rPr>
              <a:t>    from </a:t>
            </a:r>
            <a:r>
              <a:rPr lang="en-SG" sz="1200" dirty="0" err="1">
                <a:solidFill>
                  <a:schemeClr val="bg1"/>
                </a:solidFill>
                <a:latin typeface="Helvetica" panose="020B0604020202020204" pitchFamily="34" charset="0"/>
              </a:rPr>
              <a:t>sklearn.metrics</a:t>
            </a:r>
            <a:r>
              <a:rPr lang="en-SG" sz="1200" dirty="0">
                <a:solidFill>
                  <a:schemeClr val="bg1"/>
                </a:solidFill>
                <a:latin typeface="Helvetica" panose="020B0604020202020204" pitchFamily="34" charset="0"/>
              </a:rPr>
              <a:t> import </a:t>
            </a:r>
            <a:r>
              <a:rPr lang="en-SG" sz="1200" dirty="0" err="1">
                <a:solidFill>
                  <a:schemeClr val="bg1"/>
                </a:solidFill>
                <a:latin typeface="Helvetica" panose="020B0604020202020204" pitchFamily="34" charset="0"/>
              </a:rPr>
              <a:t>classification_report</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confusion_matrix</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print("C= ", </a:t>
            </a:r>
            <a:r>
              <a:rPr lang="en-SG" sz="1200" dirty="0" err="1">
                <a:solidFill>
                  <a:schemeClr val="bg1"/>
                </a:solidFill>
                <a:latin typeface="Helvetica" panose="020B0604020202020204" pitchFamily="34" charset="0"/>
              </a:rPr>
              <a:t>C_val</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r>
              <a:rPr lang="en-SG" sz="1200" dirty="0" err="1">
                <a:solidFill>
                  <a:schemeClr val="bg1"/>
                </a:solidFill>
                <a:latin typeface="Helvetica" panose="020B0604020202020204" pitchFamily="34" charset="0"/>
              </a:rPr>
              <a:t>multilabel_confusion_matrix</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r>
              <a:rPr lang="en-SG" sz="1200" dirty="0" err="1">
                <a:solidFill>
                  <a:schemeClr val="bg1"/>
                </a:solidFill>
                <a:latin typeface="Helvetica" panose="020B0604020202020204" pitchFamily="34" charset="0"/>
              </a:rPr>
              <a:t>classification_report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    print("Accuracy on training set: {:.3f}".format(</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print("Accuracy on test set: {:.3f}".format(</a:t>
            </a:r>
            <a:r>
              <a:rPr lang="en-SG" sz="1200" dirty="0" err="1">
                <a:solidFill>
                  <a:schemeClr val="bg1"/>
                </a:solidFill>
                <a:latin typeface="Helvetica" panose="020B0604020202020204" pitchFamily="34" charset="0"/>
              </a:rPr>
              <a:t>svm.score</a:t>
            </a:r>
            <a:r>
              <a:rPr lang="en-SG" sz="1200" dirty="0">
                <a:solidFill>
                  <a:schemeClr val="bg1"/>
                </a:solidFill>
                <a:latin typeface="Helvetica" panose="020B0604020202020204" pitchFamily="34" charset="0"/>
              </a:rPr>
              <a:t>(X_test1, </a:t>
            </a:r>
            <a:r>
              <a:rPr lang="en-SG" sz="1200" dirty="0" err="1">
                <a:solidFill>
                  <a:schemeClr val="bg1"/>
                </a:solidFill>
                <a:latin typeface="Helvetica" panose="020B0604020202020204" pitchFamily="34" charset="0"/>
              </a:rPr>
              <a:t>y_test</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    print("============================================")</a:t>
            </a:r>
          </a:p>
          <a:p>
            <a:pPr eaLnBrk="0" fontAlgn="base" hangingPunct="0">
              <a:spcBef>
                <a:spcPct val="0"/>
              </a:spcBef>
              <a:spcAft>
                <a:spcPct val="0"/>
              </a:spcAft>
            </a:pP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#optimal C = 4</a:t>
            </a:r>
          </a:p>
        </p:txBody>
      </p:sp>
      <p:sp>
        <p:nvSpPr>
          <p:cNvPr id="8" name="Rectangle 7">
            <a:extLst>
              <a:ext uri="{FF2B5EF4-FFF2-40B4-BE49-F238E27FC236}">
                <a16:creationId xmlns:a16="http://schemas.microsoft.com/office/drawing/2014/main" id="{745339A3-FFC4-4D0F-A478-1EB02099831B}"/>
              </a:ext>
            </a:extLst>
          </p:cNvPr>
          <p:cNvSpPr/>
          <p:nvPr/>
        </p:nvSpPr>
        <p:spPr>
          <a:xfrm>
            <a:off x="6438903" y="2033245"/>
            <a:ext cx="528637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The program:</a:t>
            </a:r>
          </a:p>
        </p:txBody>
      </p:sp>
      <p:sp>
        <p:nvSpPr>
          <p:cNvPr id="9" name="Rectangle 8">
            <a:extLst>
              <a:ext uri="{FF2B5EF4-FFF2-40B4-BE49-F238E27FC236}">
                <a16:creationId xmlns:a16="http://schemas.microsoft.com/office/drawing/2014/main" id="{DB4D20C0-ACC8-4F40-BFEC-1D8798CCB0B7}"/>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Tree>
    <p:extLst>
      <p:ext uri="{BB962C8B-B14F-4D97-AF65-F5344CB8AC3E}">
        <p14:creationId xmlns:p14="http://schemas.microsoft.com/office/powerpoint/2010/main" val="1579984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14C5D02-6ACD-48B7-A9E4-F2706FD2CC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047083B-6D63-443A-9511-FF85F79F810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66A01785-4D10-42A9-B60C-56F870385F9C}"/>
              </a:ext>
            </a:extLst>
          </p:cNvPr>
          <p:cNvSpPr>
            <a:spLocks noGrp="1"/>
          </p:cNvSpPr>
          <p:nvPr>
            <p:ph type="title"/>
          </p:nvPr>
        </p:nvSpPr>
        <p:spPr>
          <a:xfrm>
            <a:off x="838200" y="365126"/>
            <a:ext cx="10515600" cy="69215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Competitive agent</a:t>
            </a:r>
          </a:p>
        </p:txBody>
      </p:sp>
      <p:sp>
        <p:nvSpPr>
          <p:cNvPr id="3" name="Content Placeholder 2">
            <a:extLst>
              <a:ext uri="{FF2B5EF4-FFF2-40B4-BE49-F238E27FC236}">
                <a16:creationId xmlns:a16="http://schemas.microsoft.com/office/drawing/2014/main" id="{82B49688-3B72-49BF-978E-DA8CFE309684}"/>
              </a:ext>
            </a:extLst>
          </p:cNvPr>
          <p:cNvSpPr>
            <a:spLocks noGrp="1"/>
          </p:cNvSpPr>
          <p:nvPr>
            <p:ph idx="1"/>
          </p:nvPr>
        </p:nvSpPr>
        <p:spPr>
          <a:xfrm>
            <a:off x="838200" y="2400299"/>
            <a:ext cx="10515600" cy="3776663"/>
          </a:xfrm>
        </p:spPr>
        <p:txBody>
          <a:bodyPr/>
          <a:lstStyle/>
          <a:p>
            <a:r>
              <a:rPr lang="en-MY" dirty="0">
                <a:solidFill>
                  <a:schemeClr val="bg1"/>
                </a:solidFill>
              </a:rPr>
              <a:t>The Competitive Agent gives a score to each technique, namely, Decision Tree, MLP, SVM based on feature correlation and accuracy.</a:t>
            </a:r>
          </a:p>
          <a:p>
            <a:r>
              <a:rPr lang="en-MY" dirty="0">
                <a:solidFill>
                  <a:schemeClr val="bg1"/>
                </a:solidFill>
              </a:rPr>
              <a:t>Penalty is given to each model based on mis-classification type as illustrated by the Confusion Matrix.</a:t>
            </a:r>
          </a:p>
        </p:txBody>
      </p:sp>
    </p:spTree>
    <p:extLst>
      <p:ext uri="{BB962C8B-B14F-4D97-AF65-F5344CB8AC3E}">
        <p14:creationId xmlns:p14="http://schemas.microsoft.com/office/powerpoint/2010/main" val="4035852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D3C9BA69-BBF7-43E3-81FD-F0702461B1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D4D2C7D9-57C7-4B60-9A91-8DDE22001C42}"/>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70090F06-3EFF-4A1B-AF79-5A4BAA8C49D8}"/>
              </a:ext>
            </a:extLst>
          </p:cNvPr>
          <p:cNvSpPr>
            <a:spLocks noGrp="1"/>
          </p:cNvSpPr>
          <p:nvPr>
            <p:ph type="title"/>
          </p:nvPr>
        </p:nvSpPr>
        <p:spPr>
          <a:xfrm>
            <a:off x="838200" y="365125"/>
            <a:ext cx="10515600" cy="75882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Feature Correlation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03EF529-1AF1-476A-BAD8-D9702F0C4D60}"/>
                  </a:ext>
                </a:extLst>
              </p:cNvPr>
              <p:cNvSpPr>
                <a:spLocks noGrp="1"/>
              </p:cNvSpPr>
              <p:nvPr>
                <p:ph idx="1"/>
              </p:nvPr>
            </p:nvSpPr>
            <p:spPr>
              <a:xfrm>
                <a:off x="838200" y="2314575"/>
                <a:ext cx="10515600" cy="3862388"/>
              </a:xfrm>
            </p:spPr>
            <p:txBody>
              <a:bodyPr/>
              <a:lstStyle/>
              <a:p>
                <a:r>
                  <a:rPr lang="en-MY" dirty="0">
                    <a:solidFill>
                      <a:schemeClr val="bg1"/>
                    </a:solidFill>
                  </a:rPr>
                  <a:t>For each of the 58 tests (features),  the model will compute the Expected Failing Mode and Simulated Failing Mode.</a:t>
                </a:r>
              </a:p>
              <a:p>
                <a:r>
                  <a:rPr lang="en-MY" dirty="0">
                    <a:solidFill>
                      <a:schemeClr val="bg1"/>
                    </a:solidFill>
                  </a:rPr>
                  <a:t>“Expected Failing Mode” is computed based on </a:t>
                </a:r>
                <a:r>
                  <a:rPr lang="en-MY" dirty="0" err="1">
                    <a:solidFill>
                      <a:schemeClr val="bg1"/>
                    </a:solidFill>
                  </a:rPr>
                  <a:t>X_test</a:t>
                </a:r>
                <a:r>
                  <a:rPr lang="en-MY" dirty="0">
                    <a:solidFill>
                      <a:schemeClr val="bg1"/>
                    </a:solidFill>
                  </a:rPr>
                  <a:t> entries with targeted feature set to 1. In each entry, the Entry Significance will be </a:t>
                </a:r>
              </a:p>
              <a:p>
                <a:r>
                  <a:rPr lang="en-MY" dirty="0">
                    <a:solidFill>
                      <a:schemeClr val="bg1"/>
                    </a:solidFill>
                  </a:rPr>
                  <a:t>calculated as </a:t>
                </a:r>
                <a14:m>
                  <m:oMath xmlns:m="http://schemas.openxmlformats.org/officeDocument/2006/math">
                    <m:f>
                      <m:fPr>
                        <m:ctrlPr>
                          <a:rPr lang="en-MY" i="1" smtClean="0">
                            <a:solidFill>
                              <a:srgbClr val="FFFF00"/>
                            </a:solidFill>
                            <a:latin typeface="Cambria Math" panose="02040503050406030204" pitchFamily="18" charset="0"/>
                          </a:rPr>
                        </m:ctrlPr>
                      </m:fPr>
                      <m:num>
                        <m:r>
                          <a:rPr lang="en-MY" b="0" i="1" smtClean="0">
                            <a:solidFill>
                              <a:srgbClr val="FFFF00"/>
                            </a:solidFill>
                            <a:latin typeface="Cambria Math" panose="02040503050406030204" pitchFamily="18" charset="0"/>
                          </a:rPr>
                          <m:t>1</m:t>
                        </m:r>
                      </m:num>
                      <m:den>
                        <m:nary>
                          <m:naryPr>
                            <m:chr m:val="∑"/>
                            <m:subHide m:val="on"/>
                            <m:supHide m:val="on"/>
                            <m:ctrlPr>
                              <a:rPr lang="en-MY" i="1" smtClean="0">
                                <a:solidFill>
                                  <a:srgbClr val="FFFF00"/>
                                </a:solidFill>
                                <a:latin typeface="Cambria Math" panose="02040503050406030204" pitchFamily="18" charset="0"/>
                              </a:rPr>
                            </m:ctrlPr>
                          </m:naryPr>
                          <m:sub/>
                          <m:sup/>
                          <m:e>
                            <m:r>
                              <a:rPr lang="en-US" b="0" i="1" smtClean="0">
                                <a:solidFill>
                                  <a:srgbClr val="FFFF00"/>
                                </a:solidFill>
                                <a:latin typeface="Cambria Math" panose="02040503050406030204" pitchFamily="18" charset="0"/>
                              </a:rPr>
                              <m:t>(</m:t>
                            </m:r>
                            <m:r>
                              <a:rPr lang="en-MY" b="0" i="1" smtClean="0">
                                <a:solidFill>
                                  <a:srgbClr val="FFFF00"/>
                                </a:solidFill>
                                <a:latin typeface="Cambria Math" panose="02040503050406030204" pitchFamily="18" charset="0"/>
                              </a:rPr>
                              <m:t>𝑛𝑢𝑚𝑏𝑒𝑟</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𝑜𝑓</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𝑓𝑒𝑎𝑡𝑢𝑟𝑒</m:t>
                            </m:r>
                            <m:r>
                              <a:rPr lang="en-MY" b="0" i="1" smtClean="0">
                                <a:solidFill>
                                  <a:srgbClr val="FFFF00"/>
                                </a:solidFill>
                                <a:latin typeface="Cambria Math" panose="02040503050406030204" pitchFamily="18" charset="0"/>
                              </a:rPr>
                              <m:t>=1)</m:t>
                            </m:r>
                          </m:e>
                        </m:nary>
                      </m:den>
                    </m:f>
                  </m:oMath>
                </a14:m>
                <a:r>
                  <a:rPr lang="en-MY" dirty="0">
                    <a:solidFill>
                      <a:schemeClr val="bg1"/>
                    </a:solidFill>
                  </a:rPr>
                  <a:t>. This is because the more unique </a:t>
                </a:r>
              </a:p>
              <a:p>
                <a:r>
                  <a:rPr lang="en-MY" dirty="0">
                    <a:solidFill>
                      <a:schemeClr val="bg1"/>
                    </a:solidFill>
                  </a:rPr>
                  <a:t>the testing result, the greater the significance of the entry. </a:t>
                </a:r>
              </a:p>
            </p:txBody>
          </p:sp>
        </mc:Choice>
        <mc:Fallback xmlns="">
          <p:sp>
            <p:nvSpPr>
              <p:cNvPr id="3" name="Content Placeholder 2">
                <a:extLst>
                  <a:ext uri="{FF2B5EF4-FFF2-40B4-BE49-F238E27FC236}">
                    <a16:creationId xmlns:a16="http://schemas.microsoft.com/office/drawing/2014/main" id="{603EF529-1AF1-476A-BAD8-D9702F0C4D60}"/>
                  </a:ext>
                </a:extLst>
              </p:cNvPr>
              <p:cNvSpPr>
                <a:spLocks noGrp="1" noRot="1" noChangeAspect="1" noMove="1" noResize="1" noEditPoints="1" noAdjustHandles="1" noChangeArrowheads="1" noChangeShapeType="1" noTextEdit="1"/>
              </p:cNvSpPr>
              <p:nvPr>
                <p:ph idx="1"/>
              </p:nvPr>
            </p:nvSpPr>
            <p:spPr>
              <a:xfrm>
                <a:off x="838200" y="2314575"/>
                <a:ext cx="10515600" cy="3862388"/>
              </a:xfrm>
              <a:blipFill>
                <a:blip r:embed="rId3"/>
                <a:stretch>
                  <a:fillRect l="-1043" t="-2686" r="-696"/>
                </a:stretch>
              </a:blipFill>
            </p:spPr>
            <p:txBody>
              <a:bodyPr/>
              <a:lstStyle/>
              <a:p>
                <a:r>
                  <a:rPr lang="en-SG">
                    <a:noFill/>
                  </a:rPr>
                  <a:t> </a:t>
                </a:r>
              </a:p>
            </p:txBody>
          </p:sp>
        </mc:Fallback>
      </mc:AlternateContent>
    </p:spTree>
    <p:extLst>
      <p:ext uri="{BB962C8B-B14F-4D97-AF65-F5344CB8AC3E}">
        <p14:creationId xmlns:p14="http://schemas.microsoft.com/office/powerpoint/2010/main" val="841327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DF5D44F8-C48F-45E5-86A3-7866A53F1D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4C33487-2600-47E4-A8D1-9EB9205E3C15}"/>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F9396C0C-AE99-406A-A345-F1D6C01A66DA}"/>
              </a:ext>
            </a:extLst>
          </p:cNvPr>
          <p:cNvSpPr>
            <a:spLocks noGrp="1"/>
          </p:cNvSpPr>
          <p:nvPr>
            <p:ph type="title"/>
          </p:nvPr>
        </p:nvSpPr>
        <p:spPr>
          <a:xfrm>
            <a:off x="838200" y="365126"/>
            <a:ext cx="10515600" cy="780208"/>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Feature Correlation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E34A590-A068-476A-8753-644078520CA5}"/>
                  </a:ext>
                </a:extLst>
              </p:cNvPr>
              <p:cNvSpPr>
                <a:spLocks noGrp="1"/>
              </p:cNvSpPr>
              <p:nvPr>
                <p:ph idx="1"/>
              </p:nvPr>
            </p:nvSpPr>
            <p:spPr/>
            <p:txBody>
              <a:bodyPr>
                <a:normAutofit fontScale="85000" lnSpcReduction="10000"/>
              </a:bodyPr>
              <a:lstStyle/>
              <a:p>
                <a:r>
                  <a:rPr lang="en-MY" dirty="0">
                    <a:solidFill>
                      <a:schemeClr val="bg1"/>
                    </a:solidFill>
                  </a:rPr>
                  <a:t>The total of all Entry Significance will be the sum of weightage. </a:t>
                </a:r>
              </a:p>
              <a:p>
                <a:endParaRPr lang="en-MY" dirty="0">
                  <a:solidFill>
                    <a:srgbClr val="FFFF00"/>
                  </a:solidFill>
                </a:endParaRPr>
              </a:p>
              <a:p>
                <a:pPr marL="0" indent="0">
                  <a:buNone/>
                </a:pPr>
                <a14:m>
                  <m:oMathPara xmlns:m="http://schemas.openxmlformats.org/officeDocument/2006/math">
                    <m:oMathParaPr>
                      <m:jc m:val="centerGroup"/>
                    </m:oMathParaPr>
                    <m:oMath xmlns:m="http://schemas.openxmlformats.org/officeDocument/2006/math">
                      <m:r>
                        <a:rPr lang="en-US" b="0" i="1" smtClean="0">
                          <a:solidFill>
                            <a:srgbClr val="FFFF00"/>
                          </a:solidFill>
                          <a:latin typeface="Cambria Math" panose="02040503050406030204" pitchFamily="18" charset="0"/>
                        </a:rPr>
                        <m:t>𝑇</m:t>
                      </m:r>
                      <m:r>
                        <a:rPr lang="en-MY" b="0" i="1" smtClean="0">
                          <a:solidFill>
                            <a:srgbClr val="FFFF00"/>
                          </a:solidFill>
                          <a:latin typeface="Cambria Math" panose="02040503050406030204" pitchFamily="18" charset="0"/>
                        </a:rPr>
                        <m:t>𝑜𝑡𝑎𝑙</m:t>
                      </m:r>
                      <m:r>
                        <a:rPr lang="en-MY" b="0" i="1" smtClean="0">
                          <a:solidFill>
                            <a:srgbClr val="FFFF00"/>
                          </a:solidFill>
                          <a:latin typeface="Cambria Math" panose="02040503050406030204" pitchFamily="18" charset="0"/>
                        </a:rPr>
                        <m:t>=</m:t>
                      </m:r>
                      <m:nary>
                        <m:naryPr>
                          <m:chr m:val="∑"/>
                          <m:subHide m:val="on"/>
                          <m:supHide m:val="on"/>
                          <m:ctrlPr>
                            <a:rPr lang="en-MY" b="0" i="1" smtClean="0">
                              <a:solidFill>
                                <a:srgbClr val="FFFF00"/>
                              </a:solidFill>
                              <a:latin typeface="Cambria Math" panose="02040503050406030204" pitchFamily="18" charset="0"/>
                            </a:rPr>
                          </m:ctrlPr>
                        </m:naryPr>
                        <m:sub/>
                        <m:sup/>
                        <m:e>
                          <m:f>
                            <m:fPr>
                              <m:ctrlPr>
                                <a:rPr lang="en-MY" b="0" i="1" smtClean="0">
                                  <a:solidFill>
                                    <a:srgbClr val="FFFF00"/>
                                  </a:solidFill>
                                  <a:latin typeface="Cambria Math" panose="02040503050406030204" pitchFamily="18" charset="0"/>
                                </a:rPr>
                              </m:ctrlPr>
                            </m:fPr>
                            <m:num>
                              <m:r>
                                <a:rPr lang="en-MY" b="0" i="1" smtClean="0">
                                  <a:solidFill>
                                    <a:srgbClr val="FFFF00"/>
                                  </a:solidFill>
                                  <a:latin typeface="Cambria Math" panose="02040503050406030204" pitchFamily="18" charset="0"/>
                                </a:rPr>
                                <m:t>1</m:t>
                              </m:r>
                            </m:num>
                            <m:den>
                              <m:nary>
                                <m:naryPr>
                                  <m:chr m:val="∑"/>
                                  <m:subHide m:val="on"/>
                                  <m:supHide m:val="on"/>
                                  <m:ctrlPr>
                                    <a:rPr lang="en-MY" b="0" i="1" smtClean="0">
                                      <a:solidFill>
                                        <a:srgbClr val="FFFF00"/>
                                      </a:solidFill>
                                      <a:latin typeface="Cambria Math" panose="02040503050406030204" pitchFamily="18" charset="0"/>
                                    </a:rPr>
                                  </m:ctrlPr>
                                </m:naryPr>
                                <m:sub/>
                                <m:sup/>
                                <m:e>
                                  <m:r>
                                    <a:rPr lang="en-MY" b="0" i="1" smtClean="0">
                                      <a:solidFill>
                                        <a:srgbClr val="FFFF00"/>
                                      </a:solidFill>
                                      <a:latin typeface="Cambria Math" panose="02040503050406030204" pitchFamily="18" charset="0"/>
                                    </a:rPr>
                                    <m:t>𝑛𝑢𝑚𝑏𝑒𝑟</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𝑜𝑓</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𝑓𝑒𝑎𝑡𝑢𝑟𝑒</m:t>
                                  </m:r>
                                  <m:r>
                                    <a:rPr lang="en-MY" b="0" i="1" smtClean="0">
                                      <a:solidFill>
                                        <a:srgbClr val="FFFF00"/>
                                      </a:solidFill>
                                      <a:latin typeface="Cambria Math" panose="02040503050406030204" pitchFamily="18" charset="0"/>
                                    </a:rPr>
                                    <m:t>=1</m:t>
                                  </m:r>
                                </m:e>
                              </m:nary>
                            </m:den>
                          </m:f>
                        </m:e>
                      </m:nary>
                    </m:oMath>
                  </m:oMathPara>
                </a14:m>
                <a:endParaRPr lang="en-MY" dirty="0">
                  <a:solidFill>
                    <a:schemeClr val="bg1"/>
                  </a:solidFill>
                </a:endParaRPr>
              </a:p>
              <a:p>
                <a:r>
                  <a:rPr lang="en-MY" dirty="0">
                    <a:solidFill>
                      <a:schemeClr val="bg1"/>
                    </a:solidFill>
                  </a:rPr>
                  <a:t>For each failing mode such as SB, ROW and COL, the entry significant will be multiply by SB/ROW/COL data on entry. If failing mode significance is more than 50% of the total, then the feature is expected to be significantly related to the failing mode.</a:t>
                </a:r>
              </a:p>
              <a:p>
                <a:pPr marL="0" indent="0">
                  <a:buNone/>
                </a:pPr>
                <a14:m>
                  <m:oMathPara xmlns:m="http://schemas.openxmlformats.org/officeDocument/2006/math">
                    <m:oMathParaPr>
                      <m:jc m:val="centerGroup"/>
                    </m:oMathParaPr>
                    <m:oMath xmlns:m="http://schemas.openxmlformats.org/officeDocument/2006/math">
                      <m:r>
                        <a:rPr lang="en-US" b="0" i="1" smtClean="0">
                          <a:solidFill>
                            <a:srgbClr val="FFFF00"/>
                          </a:solidFill>
                          <a:latin typeface="Cambria Math" panose="02040503050406030204" pitchFamily="18" charset="0"/>
                        </a:rPr>
                        <m:t>𝐹</m:t>
                      </m:r>
                      <m:r>
                        <a:rPr lang="en-MY" b="0" i="1" smtClean="0">
                          <a:solidFill>
                            <a:srgbClr val="FFFF00"/>
                          </a:solidFill>
                          <a:latin typeface="Cambria Math" panose="02040503050406030204" pitchFamily="18" charset="0"/>
                        </a:rPr>
                        <m:t>𝑎𝑖𝑙𝑖𝑛𝑔</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𝑀</m:t>
                      </m:r>
                      <m:r>
                        <a:rPr lang="en-MY" b="0" i="1" smtClean="0">
                          <a:solidFill>
                            <a:srgbClr val="FFFF00"/>
                          </a:solidFill>
                          <a:latin typeface="Cambria Math" panose="02040503050406030204" pitchFamily="18" charset="0"/>
                        </a:rPr>
                        <m:t>𝑜𝑑𝑒</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𝑆</m:t>
                      </m:r>
                      <m:r>
                        <a:rPr lang="en-MY" b="0" i="1" smtClean="0">
                          <a:solidFill>
                            <a:srgbClr val="FFFF00"/>
                          </a:solidFill>
                          <a:latin typeface="Cambria Math" panose="02040503050406030204" pitchFamily="18" charset="0"/>
                        </a:rPr>
                        <m:t>𝑖𝑔𝑛𝑖𝑓𝑖𝑐𝑎𝑛𝑐𝑒</m:t>
                      </m:r>
                      <m:r>
                        <a:rPr lang="en-MY" b="0" i="1" smtClean="0">
                          <a:solidFill>
                            <a:srgbClr val="FFFF00"/>
                          </a:solidFill>
                          <a:latin typeface="Cambria Math" panose="02040503050406030204" pitchFamily="18" charset="0"/>
                        </a:rPr>
                        <m:t>=</m:t>
                      </m:r>
                      <m:nary>
                        <m:naryPr>
                          <m:chr m:val="∑"/>
                          <m:subHide m:val="on"/>
                          <m:supHide m:val="on"/>
                          <m:ctrlPr>
                            <a:rPr lang="en-MY" b="0" i="1" smtClean="0">
                              <a:solidFill>
                                <a:srgbClr val="FFFF00"/>
                              </a:solidFill>
                              <a:latin typeface="Cambria Math" panose="02040503050406030204" pitchFamily="18" charset="0"/>
                            </a:rPr>
                          </m:ctrlPr>
                        </m:naryPr>
                        <m:sub/>
                        <m:sup/>
                        <m:e>
                          <m:f>
                            <m:fPr>
                              <m:ctrlPr>
                                <a:rPr lang="en-MY" b="0" i="1" smtClean="0">
                                  <a:solidFill>
                                    <a:srgbClr val="FFFF00"/>
                                  </a:solidFill>
                                  <a:latin typeface="Cambria Math" panose="02040503050406030204" pitchFamily="18" charset="0"/>
                                </a:rPr>
                              </m:ctrlPr>
                            </m:fPr>
                            <m:num>
                              <m:r>
                                <a:rPr lang="en-US" b="0" i="1" smtClean="0">
                                  <a:solidFill>
                                    <a:srgbClr val="FFFF00"/>
                                  </a:solidFill>
                                  <a:latin typeface="Cambria Math" panose="02040503050406030204" pitchFamily="18" charset="0"/>
                                </a:rPr>
                                <m:t>𝐹</m:t>
                              </m:r>
                              <m:r>
                                <a:rPr lang="en-MY" b="0" i="1" smtClean="0">
                                  <a:solidFill>
                                    <a:srgbClr val="FFFF00"/>
                                  </a:solidFill>
                                  <a:latin typeface="Cambria Math" panose="02040503050406030204" pitchFamily="18" charset="0"/>
                                </a:rPr>
                                <m:t>𝑎𝑖𝑙𝑖𝑛𝑔</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𝑀</m:t>
                              </m:r>
                              <m:r>
                                <a:rPr lang="en-MY" b="0" i="1" smtClean="0">
                                  <a:solidFill>
                                    <a:srgbClr val="FFFF00"/>
                                  </a:solidFill>
                                  <a:latin typeface="Cambria Math" panose="02040503050406030204" pitchFamily="18" charset="0"/>
                                </a:rPr>
                                <m:t>𝑜𝑑𝑒</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𝑉</m:t>
                              </m:r>
                              <m:r>
                                <a:rPr lang="en-MY" b="0" i="1" smtClean="0">
                                  <a:solidFill>
                                    <a:srgbClr val="FFFF00"/>
                                  </a:solidFill>
                                  <a:latin typeface="Cambria Math" panose="02040503050406030204" pitchFamily="18" charset="0"/>
                                </a:rPr>
                                <m:t>𝑎𝑙𝑢𝑒</m:t>
                              </m:r>
                            </m:num>
                            <m:den>
                              <m:nary>
                                <m:naryPr>
                                  <m:chr m:val="∑"/>
                                  <m:subHide m:val="on"/>
                                  <m:supHide m:val="on"/>
                                  <m:ctrlPr>
                                    <a:rPr lang="en-MY" b="0" i="1" smtClean="0">
                                      <a:solidFill>
                                        <a:srgbClr val="FFFF00"/>
                                      </a:solidFill>
                                      <a:latin typeface="Cambria Math" panose="02040503050406030204" pitchFamily="18" charset="0"/>
                                    </a:rPr>
                                  </m:ctrlPr>
                                </m:naryPr>
                                <m:sub/>
                                <m:sup/>
                                <m:e>
                                  <m:r>
                                    <a:rPr lang="en-US" b="0" i="1" smtClean="0">
                                      <a:solidFill>
                                        <a:srgbClr val="FFFF00"/>
                                      </a:solidFill>
                                      <a:latin typeface="Cambria Math" panose="02040503050406030204" pitchFamily="18" charset="0"/>
                                    </a:rPr>
                                    <m:t>𝑁</m:t>
                                  </m:r>
                                  <m:r>
                                    <a:rPr lang="en-MY" b="0" i="1" smtClean="0">
                                      <a:solidFill>
                                        <a:srgbClr val="FFFF00"/>
                                      </a:solidFill>
                                      <a:latin typeface="Cambria Math" panose="02040503050406030204" pitchFamily="18" charset="0"/>
                                    </a:rPr>
                                    <m:t>𝑢𝑚𝑏𝑒𝑟</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𝑜𝑓</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𝐹</m:t>
                                  </m:r>
                                  <m:r>
                                    <a:rPr lang="en-MY" b="0" i="1" smtClean="0">
                                      <a:solidFill>
                                        <a:srgbClr val="FFFF00"/>
                                      </a:solidFill>
                                      <a:latin typeface="Cambria Math" panose="02040503050406030204" pitchFamily="18" charset="0"/>
                                    </a:rPr>
                                    <m:t>𝑒𝑎𝑡𝑢𝑟𝑒</m:t>
                                  </m:r>
                                  <m:r>
                                    <a:rPr lang="en-US" b="0" i="1" smtClean="0">
                                      <a:solidFill>
                                        <a:srgbClr val="FFFF00"/>
                                      </a:solidFill>
                                      <a:latin typeface="Cambria Math" panose="02040503050406030204" pitchFamily="18" charset="0"/>
                                    </a:rPr>
                                    <m:t>𝑠</m:t>
                                  </m:r>
                                  <m:r>
                                    <a:rPr lang="en-MY" b="0" i="1" smtClean="0">
                                      <a:solidFill>
                                        <a:srgbClr val="FFFF00"/>
                                      </a:solidFill>
                                      <a:latin typeface="Cambria Math" panose="02040503050406030204" pitchFamily="18" charset="0"/>
                                    </a:rPr>
                                    <m:t>=1</m:t>
                                  </m:r>
                                </m:e>
                              </m:nary>
                            </m:den>
                          </m:f>
                        </m:e>
                      </m:nary>
                    </m:oMath>
                  </m:oMathPara>
                </a14:m>
                <a:endParaRPr lang="en-MY" dirty="0">
                  <a:solidFill>
                    <a:schemeClr val="bg1"/>
                  </a:solidFill>
                </a:endParaRPr>
              </a:p>
              <a:p>
                <a:pPr marL="0" indent="0">
                  <a:buNone/>
                </a:pPr>
                <a:r>
                  <a:rPr lang="en-MY" dirty="0">
                    <a:solidFill>
                      <a:schemeClr val="bg1"/>
                    </a:solidFill>
                  </a:rPr>
                  <a:t>(note: failing mode value can be 1 or 0 and hence must be smaller or equal to total)</a:t>
                </a:r>
              </a:p>
              <a:p>
                <a:pPr marL="0" indent="0">
                  <a:buNone/>
                </a:pPr>
                <a:endParaRPr lang="en-MY" dirty="0">
                  <a:solidFill>
                    <a:schemeClr val="bg1"/>
                  </a:solidFill>
                </a:endParaRPr>
              </a:p>
            </p:txBody>
          </p:sp>
        </mc:Choice>
        <mc:Fallback xmlns="">
          <p:sp>
            <p:nvSpPr>
              <p:cNvPr id="3" name="Content Placeholder 2">
                <a:extLst>
                  <a:ext uri="{FF2B5EF4-FFF2-40B4-BE49-F238E27FC236}">
                    <a16:creationId xmlns:a16="http://schemas.microsoft.com/office/drawing/2014/main" id="{8E34A590-A068-476A-8753-644078520CA5}"/>
                  </a:ext>
                </a:extLst>
              </p:cNvPr>
              <p:cNvSpPr>
                <a:spLocks noGrp="1" noRot="1" noChangeAspect="1" noMove="1" noResize="1" noEditPoints="1" noAdjustHandles="1" noChangeArrowheads="1" noChangeShapeType="1" noTextEdit="1"/>
              </p:cNvSpPr>
              <p:nvPr>
                <p:ph idx="1"/>
              </p:nvPr>
            </p:nvSpPr>
            <p:spPr>
              <a:blipFill>
                <a:blip r:embed="rId3"/>
                <a:stretch>
                  <a:fillRect l="-928" t="-2661" r="-464"/>
                </a:stretch>
              </a:blipFill>
            </p:spPr>
            <p:txBody>
              <a:bodyPr/>
              <a:lstStyle/>
              <a:p>
                <a:r>
                  <a:rPr lang="en-SG">
                    <a:noFill/>
                  </a:rPr>
                  <a:t> </a:t>
                </a:r>
              </a:p>
            </p:txBody>
          </p:sp>
        </mc:Fallback>
      </mc:AlternateContent>
    </p:spTree>
    <p:extLst>
      <p:ext uri="{BB962C8B-B14F-4D97-AF65-F5344CB8AC3E}">
        <p14:creationId xmlns:p14="http://schemas.microsoft.com/office/powerpoint/2010/main" val="15853477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A2D8F4E2-12CA-4CBB-BA50-FC68525DD8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27B1B9C7-F543-455C-8A76-6867D5C7E124}"/>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D97CFA1B-2C7E-480C-833B-339E50DD9AD8}"/>
              </a:ext>
            </a:extLst>
          </p:cNvPr>
          <p:cNvSpPr>
            <a:spLocks noGrp="1"/>
          </p:cNvSpPr>
          <p:nvPr>
            <p:ph type="title"/>
          </p:nvPr>
        </p:nvSpPr>
        <p:spPr>
          <a:xfrm>
            <a:off x="838200" y="365126"/>
            <a:ext cx="10515600" cy="780208"/>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Feature Correlation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29DB513-FE09-4DA4-BB5C-F2DA45DA1339}"/>
                  </a:ext>
                </a:extLst>
              </p:cNvPr>
              <p:cNvSpPr>
                <a:spLocks noGrp="1"/>
              </p:cNvSpPr>
              <p:nvPr>
                <p:ph idx="1"/>
              </p:nvPr>
            </p:nvSpPr>
            <p:spPr/>
            <p:txBody>
              <a:bodyPr/>
              <a:lstStyle/>
              <a:p>
                <a:r>
                  <a:rPr lang="en-MY" dirty="0">
                    <a:solidFill>
                      <a:schemeClr val="bg1"/>
                    </a:solidFill>
                  </a:rPr>
                  <a:t>For each technique, namely DT, MLP, SVM, the most related class to the feature is also found in a similar formula but based on the predicted outcome of each entries.</a:t>
                </a:r>
              </a:p>
              <a:p>
                <a:r>
                  <a:rPr lang="en-MY" dirty="0">
                    <a:solidFill>
                      <a:schemeClr val="bg1"/>
                    </a:solidFill>
                  </a:rPr>
                  <a:t>If the model prediction is matching the expectation, it gets a score. Otherwise n score is given.</a:t>
                </a:r>
              </a:p>
              <a:p>
                <a:r>
                  <a:rPr lang="en-MY" dirty="0">
                    <a:solidFill>
                      <a:schemeClr val="bg1"/>
                    </a:solidFill>
                  </a:rPr>
                  <a:t>The score given to each feature will be</a:t>
                </a:r>
              </a:p>
              <a:p>
                <a:endParaRPr lang="en-MY"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f>
                        <m:fPr>
                          <m:ctrlPr>
                            <a:rPr lang="en-MY" i="1" smtClean="0">
                              <a:solidFill>
                                <a:srgbClr val="FFFF00"/>
                              </a:solidFill>
                              <a:latin typeface="Cambria Math" panose="02040503050406030204" pitchFamily="18" charset="0"/>
                            </a:rPr>
                          </m:ctrlPr>
                        </m:fPr>
                        <m:num>
                          <m:r>
                            <a:rPr lang="en-MY" b="0" i="1" smtClean="0">
                              <a:solidFill>
                                <a:srgbClr val="FFFF00"/>
                              </a:solidFill>
                              <a:latin typeface="Cambria Math" panose="02040503050406030204" pitchFamily="18" charset="0"/>
                            </a:rPr>
                            <m:t>𝑇𝑜𝑡𝑎𝑙</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𝑁</m:t>
                          </m:r>
                          <m:r>
                            <a:rPr lang="en-MY" b="0" i="1" smtClean="0">
                              <a:solidFill>
                                <a:srgbClr val="FFFF00"/>
                              </a:solidFill>
                              <a:latin typeface="Cambria Math" panose="02040503050406030204" pitchFamily="18" charset="0"/>
                            </a:rPr>
                            <m:t>𝑢𝑚𝑏𝑒𝑟</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𝑜𝑓</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𝐸</m:t>
                          </m:r>
                          <m:r>
                            <a:rPr lang="en-MY" b="0" i="1" smtClean="0">
                              <a:solidFill>
                                <a:srgbClr val="FFFF00"/>
                              </a:solidFill>
                              <a:latin typeface="Cambria Math" panose="02040503050406030204" pitchFamily="18" charset="0"/>
                            </a:rPr>
                            <m:t>𝑛𝑡𝑟𝑖𝑒𝑠</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𝑜𝑓</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𝑇</m:t>
                          </m:r>
                          <m:r>
                            <a:rPr lang="en-MY" b="0" i="1" smtClean="0">
                              <a:solidFill>
                                <a:srgbClr val="FFFF00"/>
                              </a:solidFill>
                              <a:latin typeface="Cambria Math" panose="02040503050406030204" pitchFamily="18" charset="0"/>
                            </a:rPr>
                            <m:t>𝑎𝑟𝑔𝑒𝑡</m:t>
                          </m:r>
                          <m:r>
                            <a:rPr lang="en-MY" b="0" i="1" smtClean="0">
                              <a:solidFill>
                                <a:srgbClr val="FFFF00"/>
                              </a:solidFill>
                              <a:latin typeface="Cambria Math" panose="02040503050406030204" pitchFamily="18" charset="0"/>
                            </a:rPr>
                            <m:t> </m:t>
                          </m:r>
                          <m:r>
                            <a:rPr lang="en-US" b="0" i="1" smtClean="0">
                              <a:solidFill>
                                <a:srgbClr val="FFFF00"/>
                              </a:solidFill>
                              <a:latin typeface="Cambria Math" panose="02040503050406030204" pitchFamily="18" charset="0"/>
                            </a:rPr>
                            <m:t>𝐹</m:t>
                          </m:r>
                          <m:r>
                            <a:rPr lang="en-MY" b="0" i="1" smtClean="0">
                              <a:solidFill>
                                <a:srgbClr val="FFFF00"/>
                              </a:solidFill>
                              <a:latin typeface="Cambria Math" panose="02040503050406030204" pitchFamily="18" charset="0"/>
                            </a:rPr>
                            <m:t>𝑒𝑎𝑡𝑢𝑟𝑒</m:t>
                          </m:r>
                          <m:r>
                            <a:rPr lang="en-MY" b="0" i="1" smtClean="0">
                              <a:solidFill>
                                <a:srgbClr val="FFFF00"/>
                              </a:solidFill>
                              <a:latin typeface="Cambria Math" panose="02040503050406030204" pitchFamily="18" charset="0"/>
                            </a:rPr>
                            <m:t>=1</m:t>
                          </m:r>
                        </m:num>
                        <m:den>
                          <m:r>
                            <a:rPr lang="en-MY" b="0" i="1" smtClean="0">
                              <a:solidFill>
                                <a:srgbClr val="FFFF00"/>
                              </a:solidFill>
                              <a:latin typeface="Cambria Math" panose="02040503050406030204" pitchFamily="18" charset="0"/>
                            </a:rPr>
                            <m:t>𝑇𝑜𝑡𝑎𝑙</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𝐸𝑛𝑡𝑟𝑖𝑒𝑠</m:t>
                          </m:r>
                        </m:den>
                      </m:f>
                    </m:oMath>
                  </m:oMathPara>
                </a14:m>
                <a:endParaRPr lang="en-MY" dirty="0">
                  <a:solidFill>
                    <a:schemeClr val="bg1"/>
                  </a:solidFill>
                </a:endParaRPr>
              </a:p>
            </p:txBody>
          </p:sp>
        </mc:Choice>
        <mc:Fallback xmlns="">
          <p:sp>
            <p:nvSpPr>
              <p:cNvPr id="3" name="Content Placeholder 2">
                <a:extLst>
                  <a:ext uri="{FF2B5EF4-FFF2-40B4-BE49-F238E27FC236}">
                    <a16:creationId xmlns:a16="http://schemas.microsoft.com/office/drawing/2014/main" id="{229DB513-FE09-4DA4-BB5C-F2DA45DA1339}"/>
                  </a:ext>
                </a:extLst>
              </p:cNvPr>
              <p:cNvSpPr>
                <a:spLocks noGrp="1" noRot="1" noChangeAspect="1" noMove="1" noResize="1" noEditPoints="1" noAdjustHandles="1" noChangeArrowheads="1" noChangeShapeType="1" noTextEdit="1"/>
              </p:cNvSpPr>
              <p:nvPr>
                <p:ph idx="1"/>
              </p:nvPr>
            </p:nvSpPr>
            <p:spPr>
              <a:blipFill>
                <a:blip r:embed="rId3"/>
                <a:stretch>
                  <a:fillRect l="-1043" t="-2241"/>
                </a:stretch>
              </a:blipFill>
            </p:spPr>
            <p:txBody>
              <a:bodyPr/>
              <a:lstStyle/>
              <a:p>
                <a:r>
                  <a:rPr lang="en-SG">
                    <a:noFill/>
                  </a:rPr>
                  <a:t> </a:t>
                </a:r>
              </a:p>
            </p:txBody>
          </p:sp>
        </mc:Fallback>
      </mc:AlternateContent>
    </p:spTree>
    <p:extLst>
      <p:ext uri="{BB962C8B-B14F-4D97-AF65-F5344CB8AC3E}">
        <p14:creationId xmlns:p14="http://schemas.microsoft.com/office/powerpoint/2010/main" val="17785087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818DCEF0-EC72-4CBB-9CCF-592B7D7614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839038BD-2481-4101-8FC7-AC65C1D86E44}"/>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A3A92351-F1A6-4AEC-91BF-DDA6305088F7}"/>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Feature Correlation</a:t>
            </a:r>
          </a:p>
        </p:txBody>
      </p:sp>
      <p:sp>
        <p:nvSpPr>
          <p:cNvPr id="3" name="Content Placeholder 2">
            <a:extLst>
              <a:ext uri="{FF2B5EF4-FFF2-40B4-BE49-F238E27FC236}">
                <a16:creationId xmlns:a16="http://schemas.microsoft.com/office/drawing/2014/main" id="{15F87DA8-CBC5-4BB7-B711-287081F87E1F}"/>
              </a:ext>
            </a:extLst>
          </p:cNvPr>
          <p:cNvSpPr>
            <a:spLocks noGrp="1"/>
          </p:cNvSpPr>
          <p:nvPr>
            <p:ph idx="1"/>
          </p:nvPr>
        </p:nvSpPr>
        <p:spPr/>
        <p:txBody>
          <a:bodyPr>
            <a:normAutofit fontScale="92500" lnSpcReduction="10000"/>
          </a:bodyPr>
          <a:lstStyle/>
          <a:p>
            <a:pPr marL="0" indent="0">
              <a:buNone/>
            </a:pPr>
            <a:r>
              <a:rPr lang="en-MY" sz="3600" i="1" dirty="0">
                <a:solidFill>
                  <a:schemeClr val="bg1"/>
                </a:solidFill>
              </a:rPr>
              <a:t>Example</a:t>
            </a:r>
            <a:r>
              <a:rPr lang="en-MY" dirty="0">
                <a:solidFill>
                  <a:schemeClr val="bg1"/>
                </a:solidFill>
              </a:rPr>
              <a:t>:</a:t>
            </a:r>
          </a:p>
          <a:p>
            <a:pPr marL="0" indent="0">
              <a:buNone/>
            </a:pPr>
            <a:endParaRPr lang="en-MY" dirty="0">
              <a:solidFill>
                <a:schemeClr val="bg1"/>
              </a:solidFill>
            </a:endParaRPr>
          </a:p>
          <a:p>
            <a:pPr marL="0" indent="0">
              <a:buNone/>
            </a:pPr>
            <a:r>
              <a:rPr lang="en-MY" dirty="0">
                <a:solidFill>
                  <a:schemeClr val="bg1"/>
                </a:solidFill>
              </a:rPr>
              <a:t>In a test dataset of 1000 entries, feature A is 1 in 100 entries.</a:t>
            </a:r>
          </a:p>
          <a:p>
            <a:pPr marL="0" indent="0">
              <a:buNone/>
            </a:pPr>
            <a:r>
              <a:rPr lang="en-MY" dirty="0">
                <a:solidFill>
                  <a:schemeClr val="bg1"/>
                </a:solidFill>
              </a:rPr>
              <a:t>In the 1</a:t>
            </a:r>
            <a:r>
              <a:rPr lang="en-MY" baseline="30000" dirty="0">
                <a:solidFill>
                  <a:schemeClr val="bg1"/>
                </a:solidFill>
              </a:rPr>
              <a:t>st</a:t>
            </a:r>
            <a:r>
              <a:rPr lang="en-MY" dirty="0">
                <a:solidFill>
                  <a:schemeClr val="bg1"/>
                </a:solidFill>
              </a:rPr>
              <a:t> entry, Features A,B and C are set to 1, 0, 0. Hence, significance is 1/3=0.33. </a:t>
            </a:r>
          </a:p>
          <a:p>
            <a:pPr marL="0" indent="0">
              <a:buNone/>
            </a:pPr>
            <a:r>
              <a:rPr lang="en-MY" dirty="0">
                <a:solidFill>
                  <a:schemeClr val="bg1"/>
                </a:solidFill>
              </a:rPr>
              <a:t>SB is 1 but COL and ROW are 0. Hence SB significance is 0.33 but B,C is 0.</a:t>
            </a:r>
          </a:p>
          <a:p>
            <a:pPr marL="0" indent="0">
              <a:buNone/>
            </a:pPr>
            <a:r>
              <a:rPr lang="en-MY" dirty="0">
                <a:solidFill>
                  <a:schemeClr val="bg1"/>
                </a:solidFill>
              </a:rPr>
              <a:t>At the 2</a:t>
            </a:r>
            <a:r>
              <a:rPr lang="en-MY" baseline="30000" dirty="0">
                <a:solidFill>
                  <a:schemeClr val="bg1"/>
                </a:solidFill>
              </a:rPr>
              <a:t>nd</a:t>
            </a:r>
            <a:r>
              <a:rPr lang="en-MY" dirty="0">
                <a:solidFill>
                  <a:schemeClr val="bg1"/>
                </a:solidFill>
              </a:rPr>
              <a:t> Entry, Features A,D are set to 1, 0. Significance is ½=0.5 . Total significance is 0.33+0.5=0.83</a:t>
            </a:r>
          </a:p>
          <a:p>
            <a:pPr marL="0" indent="0">
              <a:buNone/>
            </a:pPr>
            <a:r>
              <a:rPr lang="en-MY" dirty="0">
                <a:solidFill>
                  <a:schemeClr val="bg1"/>
                </a:solidFill>
              </a:rPr>
              <a:t>SB and COL is 1 but ROW are 0. Hence SB total significance is 0.83 but B is 0.5 and C is still 0.</a:t>
            </a:r>
          </a:p>
          <a:p>
            <a:pPr marL="0" indent="0">
              <a:buNone/>
            </a:pPr>
            <a:endParaRPr lang="en-MY" dirty="0">
              <a:solidFill>
                <a:schemeClr val="bg1"/>
              </a:solidFill>
            </a:endParaRPr>
          </a:p>
        </p:txBody>
      </p:sp>
    </p:spTree>
    <p:extLst>
      <p:ext uri="{BB962C8B-B14F-4D97-AF65-F5344CB8AC3E}">
        <p14:creationId xmlns:p14="http://schemas.microsoft.com/office/powerpoint/2010/main" val="300230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BA016E7C-E90A-417D-A8EE-DA441AC9D3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ABA1C39D-4228-47D7-8C54-EF59AD9DEF21}"/>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E100157-8F7D-48DD-80C7-02D2972A7606}"/>
              </a:ext>
            </a:extLst>
          </p:cNvPr>
          <p:cNvSpPr>
            <a:spLocks noGrp="1"/>
          </p:cNvSpPr>
          <p:nvPr>
            <p:ph type="title"/>
          </p:nvPr>
        </p:nvSpPr>
        <p:spPr>
          <a:xfrm>
            <a:off x="838200" y="365126"/>
            <a:ext cx="10515600" cy="7112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Feature Correlation</a:t>
            </a:r>
          </a:p>
        </p:txBody>
      </p:sp>
      <p:sp>
        <p:nvSpPr>
          <p:cNvPr id="3" name="Content Placeholder 2">
            <a:extLst>
              <a:ext uri="{FF2B5EF4-FFF2-40B4-BE49-F238E27FC236}">
                <a16:creationId xmlns:a16="http://schemas.microsoft.com/office/drawing/2014/main" id="{812B8090-523D-4FAE-ADD5-22E4AA0A1D5A}"/>
              </a:ext>
            </a:extLst>
          </p:cNvPr>
          <p:cNvSpPr>
            <a:spLocks noGrp="1"/>
          </p:cNvSpPr>
          <p:nvPr>
            <p:ph idx="1"/>
          </p:nvPr>
        </p:nvSpPr>
        <p:spPr/>
        <p:txBody>
          <a:bodyPr/>
          <a:lstStyle/>
          <a:p>
            <a:r>
              <a:rPr lang="en-MY" dirty="0">
                <a:solidFill>
                  <a:schemeClr val="bg1"/>
                </a:solidFill>
              </a:rPr>
              <a:t>After accounting for all the 100 entries, total significance is 50 while SB is 36, COL is 9, ROW is 1. Hence, we expect SB to be most related to the feature A.</a:t>
            </a:r>
          </a:p>
          <a:p>
            <a:r>
              <a:rPr lang="en-MY" dirty="0">
                <a:solidFill>
                  <a:schemeClr val="bg1"/>
                </a:solidFill>
              </a:rPr>
              <a:t>Using model prediction outcome on the same 100 entries, we found that MLP and SVM chose SB for feature A but DT chose COL.</a:t>
            </a:r>
          </a:p>
          <a:p>
            <a:r>
              <a:rPr lang="en-MY" dirty="0">
                <a:solidFill>
                  <a:schemeClr val="bg1"/>
                </a:solidFill>
              </a:rPr>
              <a:t>Hence, DT gets 0 score for feature A. MLP and SVM gets a score of 100/1000 = 0.1.</a:t>
            </a:r>
          </a:p>
        </p:txBody>
      </p:sp>
    </p:spTree>
    <p:extLst>
      <p:ext uri="{BB962C8B-B14F-4D97-AF65-F5344CB8AC3E}">
        <p14:creationId xmlns:p14="http://schemas.microsoft.com/office/powerpoint/2010/main" val="2242236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C114F473-51EF-45A9-BAA1-1064F31A1F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47E949CB-9A08-4277-849E-201A56F080A9}"/>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B53DAB9A-5349-4547-82B9-2C66F1704E2E}"/>
              </a:ext>
            </a:extLst>
          </p:cNvPr>
          <p:cNvSpPr>
            <a:spLocks noGrp="1"/>
          </p:cNvSpPr>
          <p:nvPr>
            <p:ph type="title"/>
          </p:nvPr>
        </p:nvSpPr>
        <p:spPr>
          <a:xfrm>
            <a:off x="838200" y="365126"/>
            <a:ext cx="10515600" cy="73025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Accuracy</a:t>
            </a:r>
          </a:p>
        </p:txBody>
      </p:sp>
      <p:sp>
        <p:nvSpPr>
          <p:cNvPr id="3" name="Content Placeholder 2">
            <a:extLst>
              <a:ext uri="{FF2B5EF4-FFF2-40B4-BE49-F238E27FC236}">
                <a16:creationId xmlns:a16="http://schemas.microsoft.com/office/drawing/2014/main" id="{0272CFD6-48FF-4845-BE30-14618019C489}"/>
              </a:ext>
            </a:extLst>
          </p:cNvPr>
          <p:cNvSpPr>
            <a:spLocks noGrp="1"/>
          </p:cNvSpPr>
          <p:nvPr>
            <p:ph idx="1"/>
          </p:nvPr>
        </p:nvSpPr>
        <p:spPr>
          <a:xfrm>
            <a:off x="838200" y="2209799"/>
            <a:ext cx="10515600" cy="3967163"/>
          </a:xfrm>
        </p:spPr>
        <p:txBody>
          <a:bodyPr/>
          <a:lstStyle/>
          <a:p>
            <a:r>
              <a:rPr lang="en-MY" dirty="0">
                <a:solidFill>
                  <a:schemeClr val="bg1"/>
                </a:solidFill>
              </a:rPr>
              <a:t>The accuracy of each model will also be added on top of Feature Correlation Score.</a:t>
            </a:r>
          </a:p>
        </p:txBody>
      </p:sp>
    </p:spTree>
    <p:extLst>
      <p:ext uri="{BB962C8B-B14F-4D97-AF65-F5344CB8AC3E}">
        <p14:creationId xmlns:p14="http://schemas.microsoft.com/office/powerpoint/2010/main" val="23245296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1601D9E6-FDB1-4D25-A0CA-58F805CC52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AC09E310-5689-4E08-8DA3-4A4747CA65F9}"/>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5058891E-CDF2-43FA-8819-A6CC0F6FA70E}"/>
              </a:ext>
            </a:extLst>
          </p:cNvPr>
          <p:cNvSpPr>
            <a:spLocks noGrp="1"/>
          </p:cNvSpPr>
          <p:nvPr>
            <p:ph type="title"/>
          </p:nvPr>
        </p:nvSpPr>
        <p:spPr>
          <a:xfrm>
            <a:off x="838200" y="365126"/>
            <a:ext cx="10515600" cy="76835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Mis-classification penalty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095850A-3832-48D1-BCAE-57A34244B6A8}"/>
                  </a:ext>
                </a:extLst>
              </p:cNvPr>
              <p:cNvSpPr>
                <a:spLocks noGrp="1"/>
              </p:cNvSpPr>
              <p:nvPr>
                <p:ph idx="1"/>
              </p:nvPr>
            </p:nvSpPr>
            <p:spPr>
              <a:xfrm>
                <a:off x="838200" y="1920875"/>
                <a:ext cx="10515600" cy="4351338"/>
              </a:xfrm>
            </p:spPr>
            <p:txBody>
              <a:bodyPr>
                <a:normAutofit lnSpcReduction="10000"/>
              </a:bodyPr>
              <a:lstStyle/>
              <a:p>
                <a:r>
                  <a:rPr lang="en-MY" dirty="0">
                    <a:solidFill>
                      <a:schemeClr val="bg1"/>
                    </a:solidFill>
                  </a:rPr>
                  <a:t>In this scenario, not all mis-classification are subjected to penalty.</a:t>
                </a:r>
              </a:p>
              <a:p>
                <a:r>
                  <a:rPr lang="en-MY" dirty="0">
                    <a:solidFill>
                      <a:schemeClr val="bg1"/>
                    </a:solidFill>
                  </a:rPr>
                  <a:t>Cases such as ROW classified as related ROW+SB will be ignored.</a:t>
                </a:r>
              </a:p>
              <a:p>
                <a:r>
                  <a:rPr lang="en-MY" dirty="0">
                    <a:solidFill>
                      <a:schemeClr val="bg1"/>
                    </a:solidFill>
                  </a:rPr>
                  <a:t>Mis-classification as Overkill for valid failing mode or mis-classification as other non-related failing mode will be penalized.</a:t>
                </a:r>
              </a:p>
              <a:p>
                <a:r>
                  <a:rPr lang="en-MY" dirty="0">
                    <a:solidFill>
                      <a:schemeClr val="bg1"/>
                    </a:solidFill>
                  </a:rPr>
                  <a:t>Penalty points are calculated as </a:t>
                </a:r>
              </a:p>
              <a:p>
                <a:pPr>
                  <a:lnSpc>
                    <a:spcPct val="100000"/>
                  </a:lnSpc>
                  <a:spcBef>
                    <a:spcPts val="0"/>
                  </a:spcBef>
                </a:pPr>
                <a:endParaRPr lang="en-MY" dirty="0">
                  <a:solidFill>
                    <a:schemeClr val="bg1"/>
                  </a:solidFill>
                </a:endParaRPr>
              </a:p>
              <a:p>
                <a:pPr marL="0" indent="0">
                  <a:buNone/>
                </a:pPr>
                <a14:m>
                  <m:oMathPara xmlns:m="http://schemas.openxmlformats.org/officeDocument/2006/math">
                    <m:oMathParaPr>
                      <m:jc m:val="centerGroup"/>
                    </m:oMathParaPr>
                    <m:oMath xmlns:m="http://schemas.openxmlformats.org/officeDocument/2006/math">
                      <m:f>
                        <m:fPr>
                          <m:ctrlPr>
                            <a:rPr lang="en-MY" i="1" smtClean="0">
                              <a:solidFill>
                                <a:srgbClr val="FFFF00"/>
                              </a:solidFill>
                              <a:latin typeface="Cambria Math" panose="02040503050406030204" pitchFamily="18" charset="0"/>
                            </a:rPr>
                          </m:ctrlPr>
                        </m:fPr>
                        <m:num>
                          <m:r>
                            <a:rPr lang="en-MY" b="0" i="1" smtClean="0">
                              <a:solidFill>
                                <a:srgbClr val="FFFF00"/>
                              </a:solidFill>
                              <a:latin typeface="Cambria Math" panose="02040503050406030204" pitchFamily="18" charset="0"/>
                            </a:rPr>
                            <m:t>𝑇𝑜𝑡𝑎𝑙</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𝑖𝑑𝑒𝑛𝑡𝑖𝑓𝑖𝑒𝑑</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𝑚𝑖𝑠𝑚𝑎𝑡𝑐h</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𝑖𝑛</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𝑐𝑜𝑛𝑓𝑢𝑠𝑖𝑜𝑛</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𝑚𝑎𝑡𝑟𝑖𝑥</m:t>
                          </m:r>
                        </m:num>
                        <m:den>
                          <m:r>
                            <a:rPr lang="en-MY" b="0" i="1" smtClean="0">
                              <a:solidFill>
                                <a:srgbClr val="FFFF00"/>
                              </a:solidFill>
                              <a:latin typeface="Cambria Math" panose="02040503050406030204" pitchFamily="18" charset="0"/>
                            </a:rPr>
                            <m:t>𝑇𝑜𝑡𝑎𝑙</m:t>
                          </m:r>
                          <m:r>
                            <a:rPr lang="en-MY" b="0" i="1" smtClean="0">
                              <a:solidFill>
                                <a:srgbClr val="FFFF00"/>
                              </a:solidFill>
                              <a:latin typeface="Cambria Math" panose="02040503050406030204" pitchFamily="18" charset="0"/>
                            </a:rPr>
                            <m:t> </m:t>
                          </m:r>
                          <m:r>
                            <a:rPr lang="en-MY" b="0" i="1" smtClean="0">
                              <a:solidFill>
                                <a:srgbClr val="FFFF00"/>
                              </a:solidFill>
                              <a:latin typeface="Cambria Math" panose="02040503050406030204" pitchFamily="18" charset="0"/>
                            </a:rPr>
                            <m:t>𝑒𝑛𝑡𝑟𝑖𝑒𝑠</m:t>
                          </m:r>
                        </m:den>
                      </m:f>
                    </m:oMath>
                  </m:oMathPara>
                </a14:m>
                <a:endParaRPr lang="en-MY" dirty="0">
                  <a:solidFill>
                    <a:schemeClr val="bg1"/>
                  </a:solidFill>
                </a:endParaRPr>
              </a:p>
              <a:p>
                <a:pPr marL="0" indent="0">
                  <a:buNone/>
                </a:pPr>
                <a:endParaRPr lang="en-MY" dirty="0">
                  <a:solidFill>
                    <a:schemeClr val="bg1"/>
                  </a:solidFill>
                </a:endParaRPr>
              </a:p>
              <a:p>
                <a:r>
                  <a:rPr lang="en-MY" dirty="0">
                    <a:solidFill>
                      <a:schemeClr val="bg1"/>
                    </a:solidFill>
                  </a:rPr>
                  <a:t>Penalized score will be deducted from total score.</a:t>
                </a:r>
              </a:p>
            </p:txBody>
          </p:sp>
        </mc:Choice>
        <mc:Fallback xmlns="">
          <p:sp>
            <p:nvSpPr>
              <p:cNvPr id="3" name="Content Placeholder 2">
                <a:extLst>
                  <a:ext uri="{FF2B5EF4-FFF2-40B4-BE49-F238E27FC236}">
                    <a16:creationId xmlns:a16="http://schemas.microsoft.com/office/drawing/2014/main" id="{F095850A-3832-48D1-BCAE-57A34244B6A8}"/>
                  </a:ext>
                </a:extLst>
              </p:cNvPr>
              <p:cNvSpPr>
                <a:spLocks noGrp="1" noRot="1" noChangeAspect="1" noMove="1" noResize="1" noEditPoints="1" noAdjustHandles="1" noChangeArrowheads="1" noChangeShapeType="1" noTextEdit="1"/>
              </p:cNvSpPr>
              <p:nvPr>
                <p:ph idx="1"/>
              </p:nvPr>
            </p:nvSpPr>
            <p:spPr>
              <a:xfrm>
                <a:off x="838200" y="1920875"/>
                <a:ext cx="10515600" cy="4351338"/>
              </a:xfrm>
              <a:blipFill>
                <a:blip r:embed="rId3"/>
                <a:stretch>
                  <a:fillRect l="-1043" t="-3081" r="-1739" b="-1401"/>
                </a:stretch>
              </a:blipFill>
            </p:spPr>
            <p:txBody>
              <a:bodyPr/>
              <a:lstStyle/>
              <a:p>
                <a:r>
                  <a:rPr lang="en-SG">
                    <a:noFill/>
                  </a:rPr>
                  <a:t> </a:t>
                </a:r>
              </a:p>
            </p:txBody>
          </p:sp>
        </mc:Fallback>
      </mc:AlternateContent>
    </p:spTree>
    <p:extLst>
      <p:ext uri="{BB962C8B-B14F-4D97-AF65-F5344CB8AC3E}">
        <p14:creationId xmlns:p14="http://schemas.microsoft.com/office/powerpoint/2010/main" val="1963139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indoor&#10;&#10;Description automatically generated">
            <a:extLst>
              <a:ext uri="{FF2B5EF4-FFF2-40B4-BE49-F238E27FC236}">
                <a16:creationId xmlns:a16="http://schemas.microsoft.com/office/drawing/2014/main" id="{12BA052D-8D1F-4FD0-B4AE-CA2A2DFC48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2" name="Title 1">
            <a:extLst>
              <a:ext uri="{FF2B5EF4-FFF2-40B4-BE49-F238E27FC236}">
                <a16:creationId xmlns:a16="http://schemas.microsoft.com/office/drawing/2014/main" id="{C116A3B5-71AC-4E08-B4F8-F6FE09D554CD}"/>
              </a:ext>
            </a:extLst>
          </p:cNvPr>
          <p:cNvSpPr>
            <a:spLocks noGrp="1"/>
          </p:cNvSpPr>
          <p:nvPr>
            <p:ph type="title"/>
          </p:nvPr>
        </p:nvSpPr>
        <p:spPr>
          <a:xfrm>
            <a:off x="838200" y="365126"/>
            <a:ext cx="10515600" cy="780208"/>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Description of Problem</a:t>
            </a:r>
          </a:p>
        </p:txBody>
      </p:sp>
      <p:sp>
        <p:nvSpPr>
          <p:cNvPr id="4" name="Rectangle 3">
            <a:extLst>
              <a:ext uri="{FF2B5EF4-FFF2-40B4-BE49-F238E27FC236}">
                <a16:creationId xmlns:a16="http://schemas.microsoft.com/office/drawing/2014/main" id="{B11E1630-8842-443F-92B5-94F7FA07E26E}"/>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Content Placeholder 2">
            <a:extLst>
              <a:ext uri="{FF2B5EF4-FFF2-40B4-BE49-F238E27FC236}">
                <a16:creationId xmlns:a16="http://schemas.microsoft.com/office/drawing/2014/main" id="{17B56742-2897-4689-AB24-6DBF2458BA53}"/>
              </a:ext>
            </a:extLst>
          </p:cNvPr>
          <p:cNvSpPr>
            <a:spLocks noGrp="1"/>
          </p:cNvSpPr>
          <p:nvPr>
            <p:ph idx="1"/>
          </p:nvPr>
        </p:nvSpPr>
        <p:spPr>
          <a:xfrm>
            <a:off x="838200" y="1825625"/>
            <a:ext cx="10515600" cy="4351338"/>
          </a:xfrm>
        </p:spPr>
        <p:txBody>
          <a:bodyPr/>
          <a:lstStyle/>
          <a:p>
            <a:r>
              <a:rPr lang="en-MY" dirty="0">
                <a:solidFill>
                  <a:schemeClr val="bg1"/>
                </a:solidFill>
              </a:rPr>
              <a:t>In Memory IC testing, a number of electronic tests are conducted using the programmable automatic electronic tester.</a:t>
            </a:r>
          </a:p>
          <a:p>
            <a:r>
              <a:rPr lang="en-MY" dirty="0">
                <a:solidFill>
                  <a:schemeClr val="bg1"/>
                </a:solidFill>
              </a:rPr>
              <a:t>Electronic testing is used not only to sort out chip failures, its results can also be used to find out the locations of failure inside the array. This will then help to identify the root cause of the failures.</a:t>
            </a:r>
          </a:p>
          <a:p>
            <a:r>
              <a:rPr lang="en-MY" dirty="0">
                <a:solidFill>
                  <a:schemeClr val="bg1"/>
                </a:solidFill>
              </a:rPr>
              <a:t>A DRAM chip uses row and column to indicate the array cell position. Hence, it is important to understand whether the failures is coming from the row, column, or individual cell (or combination).</a:t>
            </a:r>
          </a:p>
        </p:txBody>
      </p:sp>
    </p:spTree>
    <p:extLst>
      <p:ext uri="{BB962C8B-B14F-4D97-AF65-F5344CB8AC3E}">
        <p14:creationId xmlns:p14="http://schemas.microsoft.com/office/powerpoint/2010/main" val="5636664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702FC32-7567-4EB2-8306-584CB66E53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0AFE58BD-2371-4238-AA7B-C0B0B4D75F1B}"/>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ACB9225-9FB1-4E19-91C0-80E0191B637E}"/>
              </a:ext>
            </a:extLst>
          </p:cNvPr>
          <p:cNvSpPr>
            <a:spLocks noGrp="1"/>
          </p:cNvSpPr>
          <p:nvPr>
            <p:ph type="title"/>
          </p:nvPr>
        </p:nvSpPr>
        <p:spPr>
          <a:xfrm>
            <a:off x="838200" y="365126"/>
            <a:ext cx="10515600" cy="6731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Best Solution</a:t>
            </a:r>
          </a:p>
        </p:txBody>
      </p:sp>
      <p:sp>
        <p:nvSpPr>
          <p:cNvPr id="3" name="Content Placeholder 2">
            <a:extLst>
              <a:ext uri="{FF2B5EF4-FFF2-40B4-BE49-F238E27FC236}">
                <a16:creationId xmlns:a16="http://schemas.microsoft.com/office/drawing/2014/main" id="{C2D4340B-BE97-4508-A5BE-6B7063C5E7CD}"/>
              </a:ext>
            </a:extLst>
          </p:cNvPr>
          <p:cNvSpPr>
            <a:spLocks noGrp="1"/>
          </p:cNvSpPr>
          <p:nvPr>
            <p:ph idx="1"/>
          </p:nvPr>
        </p:nvSpPr>
        <p:spPr>
          <a:xfrm>
            <a:off x="838200" y="2190749"/>
            <a:ext cx="10515600" cy="3986213"/>
          </a:xfrm>
        </p:spPr>
        <p:txBody>
          <a:bodyPr/>
          <a:lstStyle/>
          <a:p>
            <a:r>
              <a:rPr lang="en-MY" dirty="0">
                <a:solidFill>
                  <a:schemeClr val="bg1"/>
                </a:solidFill>
              </a:rPr>
              <a:t>The Competitive Agent will choose the technique with best Total Score. The detail related to the chosen technique will be displayed.</a:t>
            </a:r>
          </a:p>
          <a:p>
            <a:r>
              <a:rPr lang="en-MY" dirty="0">
                <a:solidFill>
                  <a:schemeClr val="bg1"/>
                </a:solidFill>
              </a:rPr>
              <a:t>The Total Score= Feature Correlation Score + Accuracy Score – Mis-Classification Penalty</a:t>
            </a:r>
          </a:p>
        </p:txBody>
      </p:sp>
    </p:spTree>
    <p:extLst>
      <p:ext uri="{BB962C8B-B14F-4D97-AF65-F5344CB8AC3E}">
        <p14:creationId xmlns:p14="http://schemas.microsoft.com/office/powerpoint/2010/main" val="1965157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A2CFC64F-0C97-44CB-B18C-F1B04977A7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8352069-EFF3-45AE-BD4D-E9849ACF0DD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5E8B7899-F4D0-4CEF-9CB2-264E7A56CAF4}"/>
              </a:ext>
            </a:extLst>
          </p:cNvPr>
          <p:cNvSpPr>
            <a:spLocks noGrp="1"/>
          </p:cNvSpPr>
          <p:nvPr>
            <p:ph type="title"/>
          </p:nvPr>
        </p:nvSpPr>
        <p:spPr>
          <a:xfrm>
            <a:off x="838200" y="365126"/>
            <a:ext cx="10515600" cy="65405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Complications</a:t>
            </a:r>
          </a:p>
        </p:txBody>
      </p:sp>
      <p:sp>
        <p:nvSpPr>
          <p:cNvPr id="3" name="Content Placeholder 2">
            <a:extLst>
              <a:ext uri="{FF2B5EF4-FFF2-40B4-BE49-F238E27FC236}">
                <a16:creationId xmlns:a16="http://schemas.microsoft.com/office/drawing/2014/main" id="{1E86082E-9D64-4002-B080-9AD8697E145C}"/>
              </a:ext>
            </a:extLst>
          </p:cNvPr>
          <p:cNvSpPr>
            <a:spLocks noGrp="1"/>
          </p:cNvSpPr>
          <p:nvPr>
            <p:ph idx="1"/>
          </p:nvPr>
        </p:nvSpPr>
        <p:spPr/>
        <p:txBody>
          <a:bodyPr/>
          <a:lstStyle/>
          <a:p>
            <a:r>
              <a:rPr lang="en-MY" dirty="0">
                <a:solidFill>
                  <a:schemeClr val="bg1"/>
                </a:solidFill>
              </a:rPr>
              <a:t>Auto-test results can be affected by noise which can affect accuracy.</a:t>
            </a:r>
          </a:p>
          <a:p>
            <a:r>
              <a:rPr lang="en-MY" dirty="0">
                <a:solidFill>
                  <a:schemeClr val="bg1"/>
                </a:solidFill>
              </a:rPr>
              <a:t>As part of yield enhancement, the focus is to probe for single bit (SB), row (ROW) and column (COL) failures inside the DRAM chips. The failures may happen as a combination.</a:t>
            </a:r>
          </a:p>
          <a:p>
            <a:r>
              <a:rPr lang="en-MY" dirty="0">
                <a:solidFill>
                  <a:schemeClr val="bg1"/>
                </a:solidFill>
              </a:rPr>
              <a:t>Hence, it is hard to predict the nature of failures and currently, most of the verifications are done via manual inspection (after the IC is de-capsuled).</a:t>
            </a:r>
          </a:p>
        </p:txBody>
      </p:sp>
    </p:spTree>
    <p:extLst>
      <p:ext uri="{BB962C8B-B14F-4D97-AF65-F5344CB8AC3E}">
        <p14:creationId xmlns:p14="http://schemas.microsoft.com/office/powerpoint/2010/main" val="4097262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06C28F8-7F2A-498F-9B0A-5118F6472C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9102B053-F46C-4FB4-A4C0-B5B46B53F153}"/>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F71D137C-EB60-469F-AB28-10117D429231}"/>
              </a:ext>
            </a:extLst>
          </p:cNvPr>
          <p:cNvSpPr>
            <a:spLocks noGrp="1"/>
          </p:cNvSpPr>
          <p:nvPr>
            <p:ph type="title"/>
          </p:nvPr>
        </p:nvSpPr>
        <p:spPr>
          <a:xfrm>
            <a:off x="838200" y="365125"/>
            <a:ext cx="10515600" cy="644525"/>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Proposed Solution</a:t>
            </a:r>
          </a:p>
        </p:txBody>
      </p:sp>
      <p:sp>
        <p:nvSpPr>
          <p:cNvPr id="3" name="Content Placeholder 2">
            <a:extLst>
              <a:ext uri="{FF2B5EF4-FFF2-40B4-BE49-F238E27FC236}">
                <a16:creationId xmlns:a16="http://schemas.microsoft.com/office/drawing/2014/main" id="{33C6EBFC-3F80-43DD-A80B-BB1215486F63}"/>
              </a:ext>
            </a:extLst>
          </p:cNvPr>
          <p:cNvSpPr>
            <a:spLocks noGrp="1"/>
          </p:cNvSpPr>
          <p:nvPr>
            <p:ph idx="1"/>
          </p:nvPr>
        </p:nvSpPr>
        <p:spPr/>
        <p:txBody>
          <a:bodyPr>
            <a:normAutofit fontScale="92500"/>
          </a:bodyPr>
          <a:lstStyle/>
          <a:p>
            <a:r>
              <a:rPr lang="en-MY" dirty="0">
                <a:solidFill>
                  <a:schemeClr val="bg1"/>
                </a:solidFill>
              </a:rPr>
              <a:t>A Data Set comprising IC testing data from 58 tests (58 features) and inspected failing mechanisms (8 classes, namely Overkill, SB, COL, SB+COL, ROW, SB+ROW, COL+ROW, SB+COL+ROW) has been gathered.</a:t>
            </a:r>
          </a:p>
          <a:p>
            <a:r>
              <a:rPr lang="en-MY" dirty="0">
                <a:solidFill>
                  <a:schemeClr val="bg1"/>
                </a:solidFill>
              </a:rPr>
              <a:t>A Hybrid Classification Model is built with a capability to select the best solution presented by three techniques, namely Decision Tree, Multi-layer Perceptron and SVM. </a:t>
            </a:r>
          </a:p>
          <a:p>
            <a:r>
              <a:rPr lang="en-MY" dirty="0">
                <a:solidFill>
                  <a:schemeClr val="bg1"/>
                </a:solidFill>
              </a:rPr>
              <a:t>The Competitive Agent in the model compares the accuracy, feature-to-class correlation and assigns penalty for severe mis-classification listed below:</a:t>
            </a:r>
          </a:p>
          <a:p>
            <a:pPr lvl="1"/>
            <a:r>
              <a:rPr lang="en-MY" dirty="0">
                <a:solidFill>
                  <a:schemeClr val="bg1"/>
                </a:solidFill>
              </a:rPr>
              <a:t>mis-classification as Overkill</a:t>
            </a:r>
          </a:p>
          <a:p>
            <a:pPr lvl="1"/>
            <a:r>
              <a:rPr lang="en-MY" dirty="0">
                <a:solidFill>
                  <a:schemeClr val="bg1"/>
                </a:solidFill>
              </a:rPr>
              <a:t>mis-classification into totally unrelated classes such as ROW as COL.</a:t>
            </a:r>
          </a:p>
        </p:txBody>
      </p:sp>
    </p:spTree>
    <p:extLst>
      <p:ext uri="{BB962C8B-B14F-4D97-AF65-F5344CB8AC3E}">
        <p14:creationId xmlns:p14="http://schemas.microsoft.com/office/powerpoint/2010/main" val="1211592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351D26D5-C225-4D02-9A1A-3734DCB0C9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8C72F02A-EACB-4FDA-8B6F-7C90CC228920}"/>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BD593C09-FC00-4550-B366-4C0B23731A0A}"/>
              </a:ext>
            </a:extLst>
          </p:cNvPr>
          <p:cNvSpPr>
            <a:spLocks noGrp="1"/>
          </p:cNvSpPr>
          <p:nvPr>
            <p:ph type="title"/>
          </p:nvPr>
        </p:nvSpPr>
        <p:spPr>
          <a:xfrm>
            <a:off x="838200" y="365126"/>
            <a:ext cx="10515600" cy="596899"/>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Overall Design</a:t>
            </a:r>
          </a:p>
        </p:txBody>
      </p:sp>
      <p:sp>
        <p:nvSpPr>
          <p:cNvPr id="3" name="Content Placeholder 2">
            <a:extLst>
              <a:ext uri="{FF2B5EF4-FFF2-40B4-BE49-F238E27FC236}">
                <a16:creationId xmlns:a16="http://schemas.microsoft.com/office/drawing/2014/main" id="{98A8F0B0-6EC8-4B6D-9327-1BCDF5F72112}"/>
              </a:ext>
            </a:extLst>
          </p:cNvPr>
          <p:cNvSpPr>
            <a:spLocks noGrp="1"/>
          </p:cNvSpPr>
          <p:nvPr>
            <p:ph idx="1"/>
          </p:nvPr>
        </p:nvSpPr>
        <p:spPr>
          <a:xfrm>
            <a:off x="838200" y="2381249"/>
            <a:ext cx="10515600" cy="3795713"/>
          </a:xfrm>
        </p:spPr>
        <p:txBody>
          <a:bodyPr/>
          <a:lstStyle/>
          <a:p>
            <a:r>
              <a:rPr lang="en-MY" dirty="0">
                <a:solidFill>
                  <a:schemeClr val="bg1"/>
                </a:solidFill>
              </a:rPr>
              <a:t>The Hybrid Classification Model employs three techniques, namely the  Decision Tree, MLP, and SVM.</a:t>
            </a:r>
          </a:p>
          <a:p>
            <a:r>
              <a:rPr lang="en-MY" dirty="0">
                <a:solidFill>
                  <a:schemeClr val="bg1"/>
                </a:solidFill>
              </a:rPr>
              <a:t>The solutions from all techniques go through the Competitive Agent so that the optimal solution is selected.</a:t>
            </a:r>
          </a:p>
        </p:txBody>
      </p:sp>
    </p:spTree>
    <p:extLst>
      <p:ext uri="{BB962C8B-B14F-4D97-AF65-F5344CB8AC3E}">
        <p14:creationId xmlns:p14="http://schemas.microsoft.com/office/powerpoint/2010/main" val="4803704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FE1CF3CB-8C08-47F7-98B3-5E03106271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5205794E-3A29-4CAF-845F-7245F3D85AFD}"/>
              </a:ext>
            </a:extLst>
          </p:cNvPr>
          <p:cNvSpPr/>
          <p:nvPr/>
        </p:nvSpPr>
        <p:spPr>
          <a:xfrm>
            <a:off x="9524"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6A71BEB6-F353-4E7C-9F98-575AEC0DC1A1}"/>
              </a:ext>
            </a:extLst>
          </p:cNvPr>
          <p:cNvSpPr>
            <a:spLocks noGrp="1"/>
          </p:cNvSpPr>
          <p:nvPr>
            <p:ph type="title"/>
          </p:nvPr>
        </p:nvSpPr>
        <p:spPr>
          <a:xfrm>
            <a:off x="838200" y="365126"/>
            <a:ext cx="10515600" cy="596900"/>
          </a:xfrm>
        </p:spPr>
        <p:txBody>
          <a:bodyPr vert="horz" lIns="91440" tIns="45720" rIns="91440" bIns="45720" rtlCol="0" anchor="b">
            <a:normAutofit fontScale="90000"/>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Data Set </a:t>
            </a:r>
          </a:p>
        </p:txBody>
      </p:sp>
      <p:sp>
        <p:nvSpPr>
          <p:cNvPr id="3" name="Content Placeholder 2">
            <a:extLst>
              <a:ext uri="{FF2B5EF4-FFF2-40B4-BE49-F238E27FC236}">
                <a16:creationId xmlns:a16="http://schemas.microsoft.com/office/drawing/2014/main" id="{E60BDF08-05F1-4A85-8B8C-0FA7E143E475}"/>
              </a:ext>
            </a:extLst>
          </p:cNvPr>
          <p:cNvSpPr>
            <a:spLocks noGrp="1"/>
          </p:cNvSpPr>
          <p:nvPr>
            <p:ph idx="1"/>
          </p:nvPr>
        </p:nvSpPr>
        <p:spPr/>
        <p:txBody>
          <a:bodyPr/>
          <a:lstStyle/>
          <a:p>
            <a:r>
              <a:rPr lang="en-MY" dirty="0">
                <a:solidFill>
                  <a:schemeClr val="bg1"/>
                </a:solidFill>
              </a:rPr>
              <a:t>The input data is in CSV format. </a:t>
            </a:r>
          </a:p>
          <a:p>
            <a:r>
              <a:rPr lang="en-MY" dirty="0">
                <a:solidFill>
                  <a:schemeClr val="bg1"/>
                </a:solidFill>
              </a:rPr>
              <a:t>“1” represents test positive and “0” as test negative.</a:t>
            </a:r>
          </a:p>
          <a:p>
            <a:r>
              <a:rPr lang="en-MY" dirty="0">
                <a:solidFill>
                  <a:schemeClr val="bg1"/>
                </a:solidFill>
              </a:rPr>
              <a:t>ID is dropped at the beginning.</a:t>
            </a:r>
          </a:p>
          <a:p>
            <a:r>
              <a:rPr lang="en-MY" dirty="0">
                <a:solidFill>
                  <a:schemeClr val="bg1"/>
                </a:solidFill>
              </a:rPr>
              <a:t>“SB”,”ROW”,”COL” are inspection results. Other than these columns, 	the rest are automated test results.</a:t>
            </a:r>
          </a:p>
          <a:p>
            <a:r>
              <a:rPr lang="en-MY" dirty="0">
                <a:solidFill>
                  <a:schemeClr val="bg1"/>
                </a:solidFill>
              </a:rPr>
              <a:t>Test and Train split are in ratio of 2:1.</a:t>
            </a:r>
          </a:p>
          <a:p>
            <a:r>
              <a:rPr lang="en-MY" dirty="0">
                <a:solidFill>
                  <a:schemeClr val="bg1"/>
                </a:solidFill>
              </a:rPr>
              <a:t>The output classes are formed from the 3 columns from raw data, namely, SB, COL, ROW.</a:t>
            </a:r>
          </a:p>
        </p:txBody>
      </p:sp>
    </p:spTree>
    <p:extLst>
      <p:ext uri="{BB962C8B-B14F-4D97-AF65-F5344CB8AC3E}">
        <p14:creationId xmlns:p14="http://schemas.microsoft.com/office/powerpoint/2010/main" val="784267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ndoor&#10;&#10;Description automatically generated">
            <a:extLst>
              <a:ext uri="{FF2B5EF4-FFF2-40B4-BE49-F238E27FC236}">
                <a16:creationId xmlns:a16="http://schemas.microsoft.com/office/drawing/2014/main" id="{B71297FA-A4FC-41D5-8C39-B2C6377638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6" name="Rectangle 5">
            <a:extLst>
              <a:ext uri="{FF2B5EF4-FFF2-40B4-BE49-F238E27FC236}">
                <a16:creationId xmlns:a16="http://schemas.microsoft.com/office/drawing/2014/main" id="{A2BA482D-C545-4876-A360-3E8267ECCCBA}"/>
              </a:ext>
            </a:extLst>
          </p:cNvPr>
          <p:cNvSpPr/>
          <p:nvPr/>
        </p:nvSpPr>
        <p:spPr>
          <a:xfrm>
            <a:off x="-1" y="1543050"/>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860C878C-6FBB-4633-A95B-DC5630A09947}"/>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Data Set</a:t>
            </a:r>
          </a:p>
        </p:txBody>
      </p:sp>
      <p:sp>
        <p:nvSpPr>
          <p:cNvPr id="3" name="Content Placeholder 2">
            <a:extLst>
              <a:ext uri="{FF2B5EF4-FFF2-40B4-BE49-F238E27FC236}">
                <a16:creationId xmlns:a16="http://schemas.microsoft.com/office/drawing/2014/main" id="{98A6A550-C037-4F06-A314-772B64FCFCA7}"/>
              </a:ext>
            </a:extLst>
          </p:cNvPr>
          <p:cNvSpPr>
            <a:spLocks noGrp="1"/>
          </p:cNvSpPr>
          <p:nvPr>
            <p:ph idx="1"/>
          </p:nvPr>
        </p:nvSpPr>
        <p:spPr/>
        <p:txBody>
          <a:bodyPr/>
          <a:lstStyle/>
          <a:p>
            <a:r>
              <a:rPr lang="en-MY" dirty="0">
                <a:solidFill>
                  <a:schemeClr val="bg1"/>
                </a:solidFill>
              </a:rPr>
              <a:t>Expected class</a:t>
            </a:r>
          </a:p>
          <a:p>
            <a:pPr marL="0" indent="0">
              <a:buNone/>
            </a:pPr>
            <a:endParaRPr lang="en-MY" dirty="0">
              <a:solidFill>
                <a:schemeClr val="bg1"/>
              </a:solidFill>
            </a:endParaRPr>
          </a:p>
        </p:txBody>
      </p:sp>
      <p:sp>
        <p:nvSpPr>
          <p:cNvPr id="4" name="Rectangle 3">
            <a:extLst>
              <a:ext uri="{FF2B5EF4-FFF2-40B4-BE49-F238E27FC236}">
                <a16:creationId xmlns:a16="http://schemas.microsoft.com/office/drawing/2014/main" id="{94F1D296-0963-41AE-AA76-260930BB2F4F}"/>
              </a:ext>
            </a:extLst>
          </p:cNvPr>
          <p:cNvSpPr/>
          <p:nvPr/>
        </p:nvSpPr>
        <p:spPr>
          <a:xfrm>
            <a:off x="1552575" y="2828836"/>
            <a:ext cx="9810749" cy="1938992"/>
          </a:xfrm>
          <a:prstGeom prst="rect">
            <a:avLst/>
          </a:prstGeom>
        </p:spPr>
        <p:txBody>
          <a:bodyPr wrap="square">
            <a:spAutoFit/>
          </a:bodyPr>
          <a:lstStyle/>
          <a:p>
            <a:r>
              <a:rPr lang="en-MY" sz="2400" dirty="0">
                <a:solidFill>
                  <a:schemeClr val="bg1"/>
                </a:solidFill>
              </a:rPr>
              <a:t>#Forming 8 class from 3 columns, coded as 0 to 7</a:t>
            </a:r>
          </a:p>
          <a:p>
            <a:endParaRPr lang="en-MY" sz="2400" dirty="0">
              <a:solidFill>
                <a:schemeClr val="bg1"/>
              </a:solidFill>
            </a:endParaRPr>
          </a:p>
          <a:p>
            <a:r>
              <a:rPr lang="en-MY" sz="2400" dirty="0">
                <a:solidFill>
                  <a:schemeClr val="bg1"/>
                </a:solidFill>
              </a:rPr>
              <a:t>#['Overkill','SB','COL','SB+COL','ROW','ROW+SB','ROW+COL','SB+ROW+COL’]</a:t>
            </a:r>
          </a:p>
          <a:p>
            <a:endParaRPr lang="en-MY" sz="2400" dirty="0">
              <a:solidFill>
                <a:schemeClr val="bg1"/>
              </a:solidFill>
            </a:endParaRPr>
          </a:p>
          <a:p>
            <a:r>
              <a:rPr lang="en-MY" sz="2400" dirty="0">
                <a:solidFill>
                  <a:schemeClr val="bg1"/>
                </a:solidFill>
              </a:rPr>
              <a:t>y = test_data.SB+2*test_data.COL+4*</a:t>
            </a:r>
            <a:r>
              <a:rPr lang="en-MY" sz="2400" dirty="0" err="1">
                <a:solidFill>
                  <a:schemeClr val="bg1"/>
                </a:solidFill>
              </a:rPr>
              <a:t>test_data.ROW</a:t>
            </a:r>
            <a:endParaRPr lang="en-MY" sz="2400" dirty="0">
              <a:solidFill>
                <a:schemeClr val="bg1"/>
              </a:solidFill>
            </a:endParaRPr>
          </a:p>
        </p:txBody>
      </p:sp>
    </p:spTree>
    <p:extLst>
      <p:ext uri="{BB962C8B-B14F-4D97-AF65-F5344CB8AC3E}">
        <p14:creationId xmlns:p14="http://schemas.microsoft.com/office/powerpoint/2010/main" val="1162002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2C3A26B0-2A81-46DF-A4C5-CB2B977A8F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B94AA572-982E-4242-8C52-415AA0D6D041}"/>
              </a:ext>
            </a:extLst>
          </p:cNvPr>
          <p:cNvSpPr/>
          <p:nvPr/>
        </p:nvSpPr>
        <p:spPr>
          <a:xfrm>
            <a:off x="0" y="1743076"/>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37581641-69D8-4A88-B3E8-9EF6D13175B9}"/>
              </a:ext>
            </a:extLst>
          </p:cNvPr>
          <p:cNvSpPr>
            <a:spLocks noGrp="1"/>
          </p:cNvSpPr>
          <p:nvPr>
            <p:ph type="title"/>
          </p:nvPr>
        </p:nvSpPr>
        <p:spPr>
          <a:xfrm>
            <a:off x="838200" y="365125"/>
            <a:ext cx="10515600" cy="701675"/>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Decision Tree</a:t>
            </a:r>
          </a:p>
        </p:txBody>
      </p:sp>
      <p:sp>
        <p:nvSpPr>
          <p:cNvPr id="6" name="Rectangle 5">
            <a:extLst>
              <a:ext uri="{FF2B5EF4-FFF2-40B4-BE49-F238E27FC236}">
                <a16:creationId xmlns:a16="http://schemas.microsoft.com/office/drawing/2014/main" id="{0E9195A7-922D-4C5C-91B3-3BDF2B7CD7CA}"/>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
        <p:nvSpPr>
          <p:cNvPr id="7" name="Rectangle 1">
            <a:extLst>
              <a:ext uri="{FF2B5EF4-FFF2-40B4-BE49-F238E27FC236}">
                <a16:creationId xmlns:a16="http://schemas.microsoft.com/office/drawing/2014/main" id="{AF707C7A-7FC9-450C-8104-85D61F9F75EC}"/>
              </a:ext>
            </a:extLst>
          </p:cNvPr>
          <p:cNvSpPr txBox="1">
            <a:spLocks noChangeArrowheads="1"/>
          </p:cNvSpPr>
          <p:nvPr/>
        </p:nvSpPr>
        <p:spPr bwMode="auto">
          <a:xfrm>
            <a:off x="914399" y="2496064"/>
            <a:ext cx="5372099" cy="18651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r>
              <a:rPr lang="en-US" altLang="en-US" sz="1600" dirty="0">
                <a:solidFill>
                  <a:schemeClr val="bg1"/>
                </a:solidFill>
                <a:latin typeface="Helvetica" panose="020B0604020202020204" pitchFamily="34" charset="0"/>
              </a:rPr>
              <a:t>For DT, we are using the </a:t>
            </a:r>
            <a:r>
              <a:rPr lang="en-US" altLang="en-US" sz="1600" dirty="0" err="1">
                <a:solidFill>
                  <a:schemeClr val="bg1"/>
                </a:solidFill>
                <a:latin typeface="Helvetica" panose="020B0604020202020204" pitchFamily="34" charset="0"/>
              </a:rPr>
              <a:t>DecisionTreeClassifier</a:t>
            </a:r>
            <a:r>
              <a:rPr lang="en-US" altLang="en-US" sz="1600" dirty="0">
                <a:solidFill>
                  <a:schemeClr val="bg1"/>
                </a:solidFill>
                <a:latin typeface="Helvetica" panose="020B0604020202020204" pitchFamily="34" charset="0"/>
              </a:rPr>
              <a:t> to perform multi classification on the data set</a:t>
            </a:r>
            <a:r>
              <a:rPr lang="en-MY" sz="1600" dirty="0">
                <a:solidFill>
                  <a:schemeClr val="bg1"/>
                </a:solidFill>
              </a:rPr>
              <a:t>. </a:t>
            </a:r>
          </a:p>
          <a:p>
            <a:r>
              <a:rPr lang="en-MY" sz="1600" dirty="0">
                <a:solidFill>
                  <a:schemeClr val="bg1"/>
                </a:solidFill>
              </a:rPr>
              <a:t>Two parameters are tuned for optimal performance – Best Depth and Best Impurity Decrease. See codes on the right.</a:t>
            </a:r>
          </a:p>
          <a:p>
            <a:r>
              <a:rPr lang="en-MY" sz="1600" dirty="0">
                <a:solidFill>
                  <a:schemeClr val="bg1"/>
                </a:solidFill>
              </a:rPr>
              <a:t>Fine tuning is then done again on impurity decrease and </a:t>
            </a:r>
            <a:r>
              <a:rPr lang="en-MY" sz="1600" dirty="0" err="1">
                <a:solidFill>
                  <a:schemeClr val="bg1"/>
                </a:solidFill>
              </a:rPr>
              <a:t>min_weight_fraction_leaf</a:t>
            </a:r>
            <a:r>
              <a:rPr lang="en-MY" sz="1600" dirty="0">
                <a:solidFill>
                  <a:schemeClr val="bg1"/>
                </a:solidFill>
              </a:rPr>
              <a:t> based on accuracy.</a:t>
            </a:r>
          </a:p>
          <a:p>
            <a:r>
              <a:rPr lang="en-MY" sz="1600" dirty="0">
                <a:solidFill>
                  <a:schemeClr val="bg1"/>
                </a:solidFill>
              </a:rPr>
              <a:t>The model is then passed to the Competitive agent.</a:t>
            </a:r>
          </a:p>
        </p:txBody>
      </p:sp>
      <p:sp>
        <p:nvSpPr>
          <p:cNvPr id="10" name="Rectangle 1">
            <a:extLst>
              <a:ext uri="{FF2B5EF4-FFF2-40B4-BE49-F238E27FC236}">
                <a16:creationId xmlns:a16="http://schemas.microsoft.com/office/drawing/2014/main" id="{811A93B4-A441-450A-A189-0C7844FA597E}"/>
              </a:ext>
            </a:extLst>
          </p:cNvPr>
          <p:cNvSpPr txBox="1">
            <a:spLocks noChangeArrowheads="1"/>
          </p:cNvSpPr>
          <p:nvPr/>
        </p:nvSpPr>
        <p:spPr bwMode="auto">
          <a:xfrm>
            <a:off x="6596061" y="2460779"/>
            <a:ext cx="5372099" cy="18928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buNone/>
            </a:pPr>
            <a:r>
              <a:rPr lang="en-US" altLang="en-US" sz="1000" dirty="0">
                <a:solidFill>
                  <a:schemeClr val="bg1"/>
                </a:solidFill>
                <a:latin typeface="Helvetica" panose="020B0604020202020204" pitchFamily="34" charset="0"/>
              </a:rPr>
              <a:t>for DEPTH in range(20,40,1):</a:t>
            </a:r>
          </a:p>
          <a:p>
            <a:pPr marL="0" indent="0">
              <a:buNone/>
            </a:pPr>
            <a:r>
              <a:rPr lang="en-US" altLang="en-US" sz="1000" dirty="0">
                <a:solidFill>
                  <a:schemeClr val="bg1"/>
                </a:solidFill>
                <a:latin typeface="Helvetica" panose="020B0604020202020204" pitchFamily="34" charset="0"/>
              </a:rPr>
              <a:t>    dt = </a:t>
            </a:r>
            <a:r>
              <a:rPr lang="en-US" altLang="en-US" sz="1000" dirty="0" err="1">
                <a:solidFill>
                  <a:schemeClr val="bg1"/>
                </a:solidFill>
                <a:latin typeface="Helvetica" panose="020B0604020202020204" pitchFamily="34" charset="0"/>
              </a:rPr>
              <a:t>DecisionTreeClassifier</a:t>
            </a:r>
            <a:r>
              <a:rPr lang="en-US" altLang="en-US" sz="1000" dirty="0">
                <a:solidFill>
                  <a:schemeClr val="bg1"/>
                </a:solidFill>
                <a:latin typeface="Helvetica" panose="020B0604020202020204" pitchFamily="34" charset="0"/>
              </a:rPr>
              <a:t>(criterion='entropy’, 	</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DEPTH,random_state</a:t>
            </a:r>
            <a:r>
              <a:rPr lang="en-US" altLang="en-US" sz="1000" dirty="0">
                <a:solidFill>
                  <a:schemeClr val="bg1"/>
                </a:solidFill>
                <a:latin typeface="Helvetica" panose="020B0604020202020204" pitchFamily="34" charset="0"/>
              </a:rPr>
              <a:t>=0, 	</a:t>
            </a:r>
            <a:r>
              <a:rPr lang="en-US" altLang="en-US" sz="1000" dirty="0" err="1">
                <a:solidFill>
                  <a:schemeClr val="bg1"/>
                </a:solidFill>
                <a:latin typeface="Helvetica" panose="020B0604020202020204" pitchFamily="34" charset="0"/>
              </a:rPr>
              <a:t>min_impurity_decrease</a:t>
            </a:r>
            <a:r>
              <a:rPr lang="en-US" altLang="en-US" sz="1000" dirty="0">
                <a:solidFill>
                  <a:schemeClr val="bg1"/>
                </a:solidFill>
                <a:latin typeface="Helvetica" panose="020B0604020202020204" pitchFamily="34" charset="0"/>
              </a:rPr>
              <a:t>=0.0001,min_weight_fraction_leaf=0.001)</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dt.fit</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X_train</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y_train</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post_pruning</a:t>
            </a: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prune_duplicate_leaves</a:t>
            </a:r>
            <a:r>
              <a:rPr lang="en-US" altLang="en-US" sz="1000" dirty="0">
                <a:solidFill>
                  <a:schemeClr val="bg1"/>
                </a:solidFill>
                <a:latin typeface="Helvetica" panose="020B0604020202020204" pitchFamily="34" charset="0"/>
              </a:rPr>
              <a:t>(dt)</a:t>
            </a:r>
          </a:p>
          <a:p>
            <a:pPr marL="0" indent="0">
              <a:buNone/>
            </a:pPr>
            <a:r>
              <a:rPr lang="en-US" altLang="en-US" sz="1000" dirty="0">
                <a:solidFill>
                  <a:schemeClr val="bg1"/>
                </a:solidFill>
                <a:latin typeface="Helvetica" panose="020B0604020202020204" pitchFamily="34" charset="0"/>
              </a:rPr>
              <a:t>    print(</a:t>
            </a:r>
            <a:r>
              <a:rPr lang="en-US" altLang="en-US" sz="1000" dirty="0" err="1">
                <a:solidFill>
                  <a:schemeClr val="bg1"/>
                </a:solidFill>
                <a:latin typeface="Helvetica" panose="020B0604020202020204" pitchFamily="34" charset="0"/>
              </a:rPr>
              <a:t>DEPTH,dt.score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if </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)&gt;</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 </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best_depth</a:t>
            </a:r>
            <a:r>
              <a:rPr lang="en-US" altLang="en-US" sz="1000" dirty="0">
                <a:solidFill>
                  <a:schemeClr val="bg1"/>
                </a:solidFill>
                <a:latin typeface="Helvetica" panose="020B0604020202020204" pitchFamily="34" charset="0"/>
              </a:rPr>
              <a:t>=DEPTH</a:t>
            </a:r>
          </a:p>
          <a:p>
            <a:pPr marL="0" indent="0">
              <a:buNone/>
            </a:pPr>
            <a:r>
              <a:rPr lang="en-US" altLang="en-US" sz="1000" dirty="0">
                <a:solidFill>
                  <a:schemeClr val="bg1"/>
                </a:solidFill>
                <a:latin typeface="Helvetica" panose="020B0604020202020204" pitchFamily="34" charset="0"/>
              </a:rPr>
              <a:t>        #prints for tuning the DEPTH - Best DEPTH = 29</a:t>
            </a:r>
          </a:p>
          <a:p>
            <a:pPr marL="0" indent="0">
              <a:buNone/>
            </a:pPr>
            <a:r>
              <a:rPr lang="en-US" altLang="en-US" sz="1000" dirty="0">
                <a:solidFill>
                  <a:schemeClr val="bg1"/>
                </a:solidFill>
                <a:latin typeface="Helvetica" panose="020B0604020202020204" pitchFamily="34" charset="0"/>
              </a:rPr>
              <a:t>        print("DEPTH = ", DEPTH)</a:t>
            </a:r>
            <a:endParaRPr lang="en-MY" sz="1000" dirty="0">
              <a:solidFill>
                <a:schemeClr val="bg1"/>
              </a:solidFill>
            </a:endParaRPr>
          </a:p>
        </p:txBody>
      </p:sp>
      <p:sp>
        <p:nvSpPr>
          <p:cNvPr id="16" name="Rectangle 15">
            <a:extLst>
              <a:ext uri="{FF2B5EF4-FFF2-40B4-BE49-F238E27FC236}">
                <a16:creationId xmlns:a16="http://schemas.microsoft.com/office/drawing/2014/main" id="{001D1E1A-80A0-4FB2-A38F-66437649D2B4}"/>
              </a:ext>
            </a:extLst>
          </p:cNvPr>
          <p:cNvSpPr/>
          <p:nvPr/>
        </p:nvSpPr>
        <p:spPr>
          <a:xfrm>
            <a:off x="6591299" y="2031115"/>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Code for finding the Best Depth:</a:t>
            </a:r>
          </a:p>
        </p:txBody>
      </p:sp>
      <p:sp>
        <p:nvSpPr>
          <p:cNvPr id="17" name="Rectangle 16">
            <a:extLst>
              <a:ext uri="{FF2B5EF4-FFF2-40B4-BE49-F238E27FC236}">
                <a16:creationId xmlns:a16="http://schemas.microsoft.com/office/drawing/2014/main" id="{C9088006-CF2C-4ED0-9953-028DDB9B032E}"/>
              </a:ext>
            </a:extLst>
          </p:cNvPr>
          <p:cNvSpPr/>
          <p:nvPr/>
        </p:nvSpPr>
        <p:spPr>
          <a:xfrm>
            <a:off x="6591299" y="4591730"/>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Code for finding the Best Impurity Decrease:</a:t>
            </a:r>
          </a:p>
        </p:txBody>
      </p:sp>
      <p:sp>
        <p:nvSpPr>
          <p:cNvPr id="18" name="Rectangle 1">
            <a:extLst>
              <a:ext uri="{FF2B5EF4-FFF2-40B4-BE49-F238E27FC236}">
                <a16:creationId xmlns:a16="http://schemas.microsoft.com/office/drawing/2014/main" id="{1A36B913-85F2-4531-9538-C51A50CD8601}"/>
              </a:ext>
            </a:extLst>
          </p:cNvPr>
          <p:cNvSpPr txBox="1">
            <a:spLocks noChangeArrowheads="1"/>
          </p:cNvSpPr>
          <p:nvPr/>
        </p:nvSpPr>
        <p:spPr bwMode="auto">
          <a:xfrm>
            <a:off x="6600825" y="4948371"/>
            <a:ext cx="5372099" cy="1754326"/>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lvl1pPr marL="228600" indent="-228600" algn="l" defTabSz="914400" rtl="0" eaLnBrk="0" fontAlgn="base" latinLnBrk="0" hangingPunct="0">
              <a:lnSpc>
                <a:spcPct val="90000"/>
              </a:lnSpc>
              <a:spcBef>
                <a:spcPct val="0"/>
              </a:spcBef>
              <a:spcAft>
                <a:spcPct val="0"/>
              </a:spcAft>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0" fontAlgn="base" latinLnBrk="0" hangingPunct="0">
              <a:lnSpc>
                <a:spcPct val="90000"/>
              </a:lnSpc>
              <a:spcBef>
                <a:spcPct val="0"/>
              </a:spcBef>
              <a:spcAft>
                <a:spcPct val="0"/>
              </a:spcAft>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0" fontAlgn="base" latinLnBrk="0" hangingPunct="0">
              <a:lnSpc>
                <a:spcPct val="90000"/>
              </a:lnSpc>
              <a:spcBef>
                <a:spcPct val="0"/>
              </a:spcBef>
              <a:spcAft>
                <a:spcPct val="0"/>
              </a:spcAft>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6pPr>
            <a:lvl7pPr marL="29718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7pPr>
            <a:lvl8pPr marL="34290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8pPr>
            <a:lvl9pPr marL="3886200" indent="-228600" algn="l" defTabSz="914400" rtl="0" eaLnBrk="0" fontAlgn="base" latinLnBrk="0" hangingPunct="0">
              <a:lnSpc>
                <a:spcPct val="90000"/>
              </a:lnSpc>
              <a:spcBef>
                <a:spcPct val="0"/>
              </a:spcBef>
              <a:spcAft>
                <a:spcPct val="0"/>
              </a:spcAft>
              <a:buFont typeface="Arial" panose="020B0604020202020204" pitchFamily="34" charset="0"/>
              <a:buChar char="•"/>
              <a:defRPr sz="1800" kern="1200">
                <a:solidFill>
                  <a:schemeClr val="tx1"/>
                </a:solidFill>
                <a:latin typeface="Arial" panose="020B0604020202020204" pitchFamily="34" charset="0"/>
                <a:ea typeface="+mn-ea"/>
                <a:cs typeface="+mn-cs"/>
              </a:defRPr>
            </a:lvl9pPr>
          </a:lstStyle>
          <a:p>
            <a:pPr marL="0" indent="0">
              <a:buNone/>
            </a:pPr>
            <a:r>
              <a:rPr lang="en-US" altLang="en-US" sz="1000" dirty="0">
                <a:solidFill>
                  <a:schemeClr val="bg1"/>
                </a:solidFill>
                <a:latin typeface="Helvetica" panose="020B0604020202020204" pitchFamily="34" charset="0"/>
              </a:rPr>
              <a:t>for </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 in range(5,20,1):</a:t>
            </a:r>
          </a:p>
          <a:p>
            <a:pPr marL="0" indent="0">
              <a:buNone/>
            </a:pP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dt = </a:t>
            </a:r>
            <a:r>
              <a:rPr lang="en-US" altLang="en-US" sz="1000" dirty="0" err="1">
                <a:solidFill>
                  <a:schemeClr val="bg1"/>
                </a:solidFill>
                <a:latin typeface="Helvetica" panose="020B0604020202020204" pitchFamily="34" charset="0"/>
              </a:rPr>
              <a:t>DecisionTreeClassifier</a:t>
            </a:r>
            <a:r>
              <a:rPr lang="en-US" altLang="en-US" sz="1000" dirty="0">
                <a:solidFill>
                  <a:schemeClr val="bg1"/>
                </a:solidFill>
                <a:latin typeface="Helvetica" panose="020B0604020202020204" pitchFamily="34" charset="0"/>
              </a:rPr>
              <a:t>(criterion='entropy',</a:t>
            </a:r>
            <a:r>
              <a:rPr lang="en-US" altLang="en-US" sz="1000" dirty="0" err="1">
                <a:solidFill>
                  <a:schemeClr val="bg1"/>
                </a:solidFill>
                <a:latin typeface="Helvetica" panose="020B0604020202020204" pitchFamily="34" charset="0"/>
              </a:rPr>
              <a:t>max_depth</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best_depth</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random_state</a:t>
            </a:r>
            <a:r>
              <a:rPr lang="en-US" altLang="en-US" sz="1000" dirty="0">
                <a:solidFill>
                  <a:schemeClr val="bg1"/>
                </a:solidFill>
                <a:latin typeface="Helvetica" panose="020B0604020202020204" pitchFamily="34" charset="0"/>
              </a:rPr>
              <a:t>=0,min_impurity_decrease=</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*0.00001, 	</a:t>
            </a:r>
            <a:r>
              <a:rPr lang="en-US" altLang="en-US" sz="1000" dirty="0" err="1">
                <a:solidFill>
                  <a:schemeClr val="bg1"/>
                </a:solidFill>
                <a:latin typeface="Helvetica" panose="020B0604020202020204" pitchFamily="34" charset="0"/>
              </a:rPr>
              <a:t>min_weight_fraction_leaf</a:t>
            </a:r>
            <a:r>
              <a:rPr lang="en-US" altLang="en-US" sz="1000" dirty="0">
                <a:solidFill>
                  <a:schemeClr val="bg1"/>
                </a:solidFill>
                <a:latin typeface="Helvetica" panose="020B0604020202020204" pitchFamily="34" charset="0"/>
              </a:rPr>
              <a:t>=0.001)</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dt.fit</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X_train</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y_train</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post_pruning</a:t>
            </a:r>
            <a:endParaRPr lang="en-US" altLang="en-US" sz="1000" dirty="0">
              <a:solidFill>
                <a:schemeClr val="bg1"/>
              </a:solidFill>
              <a:latin typeface="Helvetica" panose="020B0604020202020204" pitchFamily="34" charset="0"/>
            </a:endParaRP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prune_duplicate_leaves</a:t>
            </a:r>
            <a:r>
              <a:rPr lang="en-US" altLang="en-US" sz="1000" dirty="0">
                <a:solidFill>
                  <a:schemeClr val="bg1"/>
                </a:solidFill>
                <a:latin typeface="Helvetica" panose="020B0604020202020204" pitchFamily="34" charset="0"/>
              </a:rPr>
              <a:t>(dt)</a:t>
            </a:r>
          </a:p>
          <a:p>
            <a:pPr marL="0" indent="0">
              <a:buNone/>
            </a:pPr>
            <a:r>
              <a:rPr lang="en-US" altLang="en-US" sz="1000" dirty="0">
                <a:solidFill>
                  <a:schemeClr val="bg1"/>
                </a:solidFill>
                <a:latin typeface="Helvetica" panose="020B0604020202020204" pitchFamily="34" charset="0"/>
              </a:rPr>
              <a:t>    print(</a:t>
            </a:r>
            <a:r>
              <a:rPr lang="en-US" altLang="en-US" sz="1000" dirty="0" err="1">
                <a:solidFill>
                  <a:schemeClr val="bg1"/>
                </a:solidFill>
                <a:latin typeface="Helvetica" panose="020B0604020202020204" pitchFamily="34" charset="0"/>
              </a:rPr>
              <a:t>best_depth,impurity_decrease,dt.score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if </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)&gt;</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 </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max_accuracy</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dt.score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X_test</a:t>
            </a: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y_test</a:t>
            </a:r>
            <a:r>
              <a:rPr lang="en-US" altLang="en-US" sz="1000" dirty="0">
                <a:solidFill>
                  <a:schemeClr val="bg1"/>
                </a:solidFill>
                <a:latin typeface="Helvetica" panose="020B0604020202020204" pitchFamily="34" charset="0"/>
              </a:rPr>
              <a:t>)</a:t>
            </a:r>
          </a:p>
          <a:p>
            <a:pPr marL="0" indent="0">
              <a:buNone/>
            </a:pPr>
            <a:r>
              <a:rPr lang="en-US" altLang="en-US" sz="1000" dirty="0">
                <a:solidFill>
                  <a:schemeClr val="bg1"/>
                </a:solidFill>
                <a:latin typeface="Helvetica" panose="020B0604020202020204" pitchFamily="34" charset="0"/>
              </a:rPr>
              <a:t>        </a:t>
            </a:r>
            <a:r>
              <a:rPr lang="en-US" altLang="en-US" sz="1000" dirty="0" err="1">
                <a:solidFill>
                  <a:schemeClr val="bg1"/>
                </a:solidFill>
                <a:latin typeface="Helvetica" panose="020B0604020202020204" pitchFamily="34" charset="0"/>
              </a:rPr>
              <a:t>best_impurity_decrease</a:t>
            </a:r>
            <a:r>
              <a:rPr lang="en-US" altLang="en-US" sz="1000" dirty="0">
                <a:solidFill>
                  <a:schemeClr val="bg1"/>
                </a:solidFill>
                <a:latin typeface="Helvetica" panose="020B0604020202020204" pitchFamily="34" charset="0"/>
              </a:rPr>
              <a:t>=</a:t>
            </a:r>
            <a:r>
              <a:rPr lang="en-US" altLang="en-US" sz="1000" dirty="0" err="1">
                <a:solidFill>
                  <a:schemeClr val="bg1"/>
                </a:solidFill>
                <a:latin typeface="Helvetica" panose="020B0604020202020204" pitchFamily="34" charset="0"/>
              </a:rPr>
              <a:t>impurity_decrease</a:t>
            </a:r>
            <a:r>
              <a:rPr lang="en-US" altLang="en-US" sz="1000" dirty="0">
                <a:solidFill>
                  <a:schemeClr val="bg1"/>
                </a:solidFill>
                <a:latin typeface="Helvetica" panose="020B0604020202020204" pitchFamily="34" charset="0"/>
              </a:rPr>
              <a:t>*0.00001</a:t>
            </a:r>
            <a:endParaRPr lang="en-MY" sz="1000" dirty="0">
              <a:solidFill>
                <a:schemeClr val="bg1"/>
              </a:solidFill>
            </a:endParaRPr>
          </a:p>
        </p:txBody>
      </p:sp>
    </p:spTree>
    <p:extLst>
      <p:ext uri="{BB962C8B-B14F-4D97-AF65-F5344CB8AC3E}">
        <p14:creationId xmlns:p14="http://schemas.microsoft.com/office/powerpoint/2010/main" val="1305338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A picture containing indoor&#10;&#10;Description automatically generated">
            <a:extLst>
              <a:ext uri="{FF2B5EF4-FFF2-40B4-BE49-F238E27FC236}">
                <a16:creationId xmlns:a16="http://schemas.microsoft.com/office/drawing/2014/main" id="{651F9D4D-6882-4455-9E65-223219D0D2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257"/>
          </a:xfrm>
          <a:prstGeom prst="rect">
            <a:avLst/>
          </a:prstGeom>
        </p:spPr>
      </p:pic>
      <p:sp>
        <p:nvSpPr>
          <p:cNvPr id="5" name="Rectangle 4">
            <a:extLst>
              <a:ext uri="{FF2B5EF4-FFF2-40B4-BE49-F238E27FC236}">
                <a16:creationId xmlns:a16="http://schemas.microsoft.com/office/drawing/2014/main" id="{60ABF227-8357-4554-B33D-E77B48FD940F}"/>
              </a:ext>
            </a:extLst>
          </p:cNvPr>
          <p:cNvSpPr/>
          <p:nvPr/>
        </p:nvSpPr>
        <p:spPr>
          <a:xfrm>
            <a:off x="0" y="1943101"/>
            <a:ext cx="12192000" cy="5314205"/>
          </a:xfrm>
          <a:prstGeom prst="rect">
            <a:avLst/>
          </a:prstGeom>
          <a:solidFill>
            <a:schemeClr val="accent1">
              <a:alpha val="7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2" name="Title 1">
            <a:extLst>
              <a:ext uri="{FF2B5EF4-FFF2-40B4-BE49-F238E27FC236}">
                <a16:creationId xmlns:a16="http://schemas.microsoft.com/office/drawing/2014/main" id="{8C26910A-C36D-4EF4-BDE3-138143DC6188}"/>
              </a:ext>
            </a:extLst>
          </p:cNvPr>
          <p:cNvSpPr>
            <a:spLocks noGrp="1"/>
          </p:cNvSpPr>
          <p:nvPr>
            <p:ph type="title"/>
          </p:nvPr>
        </p:nvSpPr>
        <p:spPr>
          <a:xfrm>
            <a:off x="838200" y="365126"/>
            <a:ext cx="10515600" cy="863600"/>
          </a:xfrm>
        </p:spPr>
        <p:txBody>
          <a:bodyPr vert="horz" lIns="91440" tIns="45720" rIns="91440" bIns="45720" rtlCol="0" anchor="b">
            <a:normAutofit/>
          </a:bodyPr>
          <a:lstStyle/>
          <a:p>
            <a:r>
              <a:rPr lang="en-MY" dirty="0">
                <a:ln w="0">
                  <a:solidFill>
                    <a:srgbClr val="0070C0"/>
                  </a:solidFill>
                </a:ln>
                <a:solidFill>
                  <a:schemeClr val="bg1"/>
                </a:solidFill>
                <a:effectLst>
                  <a:glow rad="139700">
                    <a:schemeClr val="accent5">
                      <a:lumMod val="50000"/>
                      <a:alpha val="40000"/>
                    </a:schemeClr>
                  </a:glow>
                  <a:outerShdw blurRad="38100" dist="25400" dir="5400000" algn="ctr" rotWithShape="0">
                    <a:srgbClr val="6E747A">
                      <a:alpha val="43000"/>
                    </a:srgbClr>
                  </a:outerShdw>
                </a:effectLst>
              </a:rPr>
              <a:t>MLP</a:t>
            </a:r>
          </a:p>
        </p:txBody>
      </p:sp>
      <p:sp>
        <p:nvSpPr>
          <p:cNvPr id="6" name="Rectangle 1">
            <a:extLst>
              <a:ext uri="{FF2B5EF4-FFF2-40B4-BE49-F238E27FC236}">
                <a16:creationId xmlns:a16="http://schemas.microsoft.com/office/drawing/2014/main" id="{BE2D6AD4-9300-4CA5-B34B-15A785887BEE}"/>
              </a:ext>
            </a:extLst>
          </p:cNvPr>
          <p:cNvSpPr>
            <a:spLocks noGrp="1" noChangeArrowheads="1"/>
          </p:cNvSpPr>
          <p:nvPr>
            <p:ph idx="1"/>
          </p:nvPr>
        </p:nvSpPr>
        <p:spPr bwMode="auto">
          <a:xfrm>
            <a:off x="914399" y="2652401"/>
            <a:ext cx="5372099" cy="954107"/>
          </a:xfrm>
          <a:prstGeom prst="rect">
            <a:avLst/>
          </a:prstGeom>
          <a:solidFill>
            <a:schemeClr val="accent1">
              <a:lumMod val="50000"/>
              <a:alpha val="30000"/>
            </a:schemeClr>
          </a:solidFill>
          <a:ln>
            <a:noFill/>
          </a:ln>
          <a:effec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lvl="0" indent="0">
              <a:lnSpc>
                <a:spcPct val="100000"/>
              </a:lnSpc>
              <a:buNone/>
            </a:pPr>
            <a:r>
              <a:rPr kumimoji="0" lang="en-US" altLang="en-US" sz="1400" b="0" i="0" u="none" strike="noStrike" cap="none" normalizeH="0" baseline="0" dirty="0">
                <a:ln>
                  <a:noFill/>
                </a:ln>
                <a:solidFill>
                  <a:schemeClr val="bg1"/>
                </a:solidFill>
                <a:effectLst/>
                <a:latin typeface="Helvetica" panose="020B0604020202020204" pitchFamily="34" charset="0"/>
              </a:rPr>
              <a:t>For MLP, we have two parameters to tune – Learning Rate and Momentum.</a:t>
            </a:r>
          </a:p>
          <a:p>
            <a:pPr marL="0" lvl="0" indent="0">
              <a:lnSpc>
                <a:spcPct val="100000"/>
              </a:lnSpc>
              <a:buNone/>
            </a:pPr>
            <a:r>
              <a:rPr lang="en-US" altLang="en-US" sz="1400" dirty="0">
                <a:solidFill>
                  <a:schemeClr val="bg1"/>
                </a:solidFill>
              </a:rPr>
              <a:t>For optimum results, the initial Learning Rate was set to 0.001 and the Momentum to 0.995.</a:t>
            </a:r>
            <a:endParaRPr kumimoji="0" lang="en-US" altLang="en-US" sz="1400" b="0" i="0" u="none" strike="noStrike" cap="none" normalizeH="0" baseline="0" dirty="0">
              <a:ln>
                <a:noFill/>
              </a:ln>
              <a:solidFill>
                <a:schemeClr val="bg1"/>
              </a:solidFill>
              <a:effectLst/>
            </a:endParaRPr>
          </a:p>
        </p:txBody>
      </p:sp>
      <p:sp>
        <p:nvSpPr>
          <p:cNvPr id="7" name="Rectangle 6">
            <a:extLst>
              <a:ext uri="{FF2B5EF4-FFF2-40B4-BE49-F238E27FC236}">
                <a16:creationId xmlns:a16="http://schemas.microsoft.com/office/drawing/2014/main" id="{6EEF5444-D4AB-4A7C-8E77-3CB5F6927FDF}"/>
              </a:ext>
            </a:extLst>
          </p:cNvPr>
          <p:cNvSpPr/>
          <p:nvPr/>
        </p:nvSpPr>
        <p:spPr>
          <a:xfrm>
            <a:off x="6438902" y="2652401"/>
            <a:ext cx="5286375" cy="2862322"/>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200" dirty="0">
                <a:solidFill>
                  <a:schemeClr val="bg1"/>
                </a:solidFill>
                <a:latin typeface="Helvetica" panose="020B0604020202020204" pitchFamily="34" charset="0"/>
              </a:rPr>
              <a:t>scaler = </a:t>
            </a:r>
            <a:r>
              <a:rPr lang="en-SG" sz="1200" dirty="0" err="1">
                <a:solidFill>
                  <a:schemeClr val="bg1"/>
                </a:solidFill>
                <a:latin typeface="Helvetica" panose="020B0604020202020204" pitchFamily="34" charset="0"/>
              </a:rPr>
              <a:t>StandardScaler</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err="1">
                <a:solidFill>
                  <a:schemeClr val="bg1"/>
                </a:solidFill>
                <a:latin typeface="Helvetica" panose="020B0604020202020204" pitchFamily="34" charset="0"/>
              </a:rPr>
              <a:t>scaler.fit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a:t>
            </a:r>
          </a:p>
          <a:p>
            <a:pPr eaLnBrk="0" fontAlgn="base" hangingPunct="0">
              <a:spcBef>
                <a:spcPct val="0"/>
              </a:spcBef>
              <a:spcAft>
                <a:spcPct val="0"/>
              </a:spcAft>
            </a:pPr>
            <a:r>
              <a:rPr lang="en-SG" sz="1200" dirty="0">
                <a:solidFill>
                  <a:schemeClr val="bg1"/>
                </a:solidFill>
                <a:latin typeface="Helvetica" panose="020B0604020202020204" pitchFamily="34" charset="0"/>
              </a:rPr>
              <a:t>X_test1=</a:t>
            </a:r>
            <a:r>
              <a:rPr lang="en-SG" sz="1200" dirty="0" err="1">
                <a:solidFill>
                  <a:schemeClr val="bg1"/>
                </a:solidFill>
                <a:latin typeface="Helvetica" panose="020B0604020202020204" pitchFamily="34" charset="0"/>
              </a:rPr>
              <a:t>X_test</a:t>
            </a: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a:solidFill>
                  <a:schemeClr val="bg1"/>
                </a:solidFill>
                <a:latin typeface="Helvetica" panose="020B0604020202020204" pitchFamily="34" charset="0"/>
              </a:rPr>
              <a:t>X_test2=</a:t>
            </a:r>
            <a:r>
              <a:rPr lang="en-SG" sz="1200" dirty="0" err="1">
                <a:solidFill>
                  <a:schemeClr val="bg1"/>
                </a:solidFill>
                <a:latin typeface="Helvetica" panose="020B0604020202020204" pitchFamily="34" charset="0"/>
              </a:rPr>
              <a:t>X_test</a:t>
            </a:r>
            <a:endParaRPr lang="en-SG" sz="1200" dirty="0">
              <a:solidFill>
                <a:schemeClr val="bg1"/>
              </a:solidFill>
              <a:latin typeface="Helvetica" panose="020B0604020202020204" pitchFamily="34" charset="0"/>
            </a:endParaRPr>
          </a:p>
          <a:p>
            <a:pPr eaLnBrk="0" fontAlgn="base" hangingPunct="0">
              <a:spcBef>
                <a:spcPct val="0"/>
              </a:spcBef>
              <a:spcAft>
                <a:spcPct val="0"/>
              </a:spcAft>
            </a:pP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scaler.transform</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X_test1 = </a:t>
            </a:r>
            <a:r>
              <a:rPr lang="en-SG" sz="1200" dirty="0" err="1">
                <a:solidFill>
                  <a:schemeClr val="bg1"/>
                </a:solidFill>
                <a:latin typeface="Helvetica" panose="020B0604020202020204" pitchFamily="34" charset="0"/>
              </a:rPr>
              <a:t>scaler.transform</a:t>
            </a:r>
            <a:r>
              <a:rPr lang="en-SG" sz="1200" dirty="0">
                <a:solidFill>
                  <a:schemeClr val="bg1"/>
                </a:solidFill>
                <a:latin typeface="Helvetica" panose="020B0604020202020204" pitchFamily="34" charset="0"/>
              </a:rPr>
              <a:t>(X_test1)  </a:t>
            </a:r>
          </a:p>
          <a:p>
            <a:pPr eaLnBrk="0" fontAlgn="base" hangingPunct="0">
              <a:spcBef>
                <a:spcPct val="0"/>
              </a:spcBef>
              <a:spcAft>
                <a:spcPct val="0"/>
              </a:spcAft>
            </a:pPr>
            <a:r>
              <a:rPr lang="en-SG" sz="1200" dirty="0">
                <a:solidFill>
                  <a:schemeClr val="bg1"/>
                </a:solidFill>
                <a:latin typeface="Helvetica" panose="020B0604020202020204" pitchFamily="34" charset="0"/>
              </a:rPr>
              <a:t>from </a:t>
            </a:r>
            <a:r>
              <a:rPr lang="en-SG" sz="1200" dirty="0" err="1">
                <a:solidFill>
                  <a:schemeClr val="bg1"/>
                </a:solidFill>
                <a:latin typeface="Helvetica" panose="020B0604020202020204" pitchFamily="34" charset="0"/>
              </a:rPr>
              <a:t>sklearn.neural_network</a:t>
            </a:r>
            <a:r>
              <a:rPr lang="en-SG" sz="1200" dirty="0">
                <a:solidFill>
                  <a:schemeClr val="bg1"/>
                </a:solidFill>
                <a:latin typeface="Helvetica" panose="020B0604020202020204" pitchFamily="34" charset="0"/>
              </a:rPr>
              <a:t> import </a:t>
            </a:r>
            <a:r>
              <a:rPr lang="en-SG" sz="1200" dirty="0" err="1">
                <a:solidFill>
                  <a:schemeClr val="bg1"/>
                </a:solidFill>
                <a:latin typeface="Helvetica" panose="020B0604020202020204" pitchFamily="34" charset="0"/>
              </a:rPr>
              <a:t>MLPClassifier</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err="1">
                <a:solidFill>
                  <a:schemeClr val="bg1"/>
                </a:solidFill>
                <a:latin typeface="Helvetica" panose="020B0604020202020204" pitchFamily="34" charset="0"/>
              </a:rPr>
              <a:t>mlp</a:t>
            </a:r>
            <a:r>
              <a:rPr lang="en-SG" sz="1200" dirty="0">
                <a:solidFill>
                  <a:schemeClr val="bg1"/>
                </a:solidFill>
                <a:latin typeface="Helvetica" panose="020B0604020202020204" pitchFamily="34" charset="0"/>
              </a:rPr>
              <a:t> = </a:t>
            </a:r>
            <a:r>
              <a:rPr lang="en-SG" sz="1200" dirty="0" err="1">
                <a:solidFill>
                  <a:schemeClr val="bg1"/>
                </a:solidFill>
                <a:latin typeface="Helvetica" panose="020B0604020202020204" pitchFamily="34" charset="0"/>
              </a:rPr>
              <a:t>MLPClassifier</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hidden_layer_sizes</a:t>
            </a:r>
            <a:r>
              <a:rPr lang="en-SG" sz="1200" dirty="0">
                <a:solidFill>
                  <a:schemeClr val="bg1"/>
                </a:solidFill>
                <a:latin typeface="Helvetica" panose="020B0604020202020204" pitchFamily="34" charset="0"/>
              </a:rPr>
              <a:t>=(10,), </a:t>
            </a:r>
            <a:r>
              <a:rPr lang="en-SG" sz="1200" dirty="0" err="1">
                <a:solidFill>
                  <a:schemeClr val="bg1"/>
                </a:solidFill>
                <a:latin typeface="Helvetica" panose="020B0604020202020204" pitchFamily="34" charset="0"/>
              </a:rPr>
              <a:t>learning_rate</a:t>
            </a:r>
            <a:r>
              <a:rPr lang="en-SG" sz="1200" dirty="0">
                <a:solidFill>
                  <a:schemeClr val="bg1"/>
                </a:solidFill>
                <a:latin typeface="Helvetica" panose="020B0604020202020204" pitchFamily="34" charset="0"/>
              </a:rPr>
              <a:t>='constant', </a:t>
            </a:r>
            <a:r>
              <a:rPr lang="en-SG" sz="1200" dirty="0" err="1">
                <a:solidFill>
                  <a:schemeClr val="bg1"/>
                </a:solidFill>
                <a:latin typeface="Helvetica" panose="020B0604020202020204" pitchFamily="34" charset="0"/>
              </a:rPr>
              <a:t>learning_rate_init</a:t>
            </a:r>
            <a:r>
              <a:rPr lang="en-SG" sz="1200" dirty="0">
                <a:solidFill>
                  <a:schemeClr val="bg1"/>
                </a:solidFill>
                <a:latin typeface="Helvetica" panose="020B0604020202020204" pitchFamily="34" charset="0"/>
              </a:rPr>
              <a:t>=0.001, </a:t>
            </a:r>
            <a:r>
              <a:rPr lang="en-SG" sz="1200" dirty="0" err="1">
                <a:solidFill>
                  <a:schemeClr val="bg1"/>
                </a:solidFill>
                <a:latin typeface="Helvetica" panose="020B0604020202020204" pitchFamily="34" charset="0"/>
              </a:rPr>
              <a:t>max_iter</a:t>
            </a:r>
            <a:r>
              <a:rPr lang="en-SG" sz="1200" dirty="0">
                <a:solidFill>
                  <a:schemeClr val="bg1"/>
                </a:solidFill>
                <a:latin typeface="Helvetica" panose="020B0604020202020204" pitchFamily="34" charset="0"/>
              </a:rPr>
              <a:t>=1000, momentum=0.995, verbose=2)</a:t>
            </a:r>
          </a:p>
          <a:p>
            <a:pPr eaLnBrk="0" fontAlgn="base" hangingPunct="0">
              <a:spcBef>
                <a:spcPct val="0"/>
              </a:spcBef>
              <a:spcAft>
                <a:spcPct val="0"/>
              </a:spcAft>
            </a:pPr>
            <a:r>
              <a:rPr lang="en-SG" sz="1200" dirty="0" err="1">
                <a:solidFill>
                  <a:schemeClr val="bg1"/>
                </a:solidFill>
                <a:latin typeface="Helvetica" panose="020B0604020202020204" pitchFamily="34" charset="0"/>
              </a:rPr>
              <a:t>mlp.fit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X_train</a:t>
            </a:r>
            <a:r>
              <a:rPr lang="en-SG" sz="1200" dirty="0">
                <a:solidFill>
                  <a:schemeClr val="bg1"/>
                </a:solidFill>
                <a:latin typeface="Helvetica" panose="020B0604020202020204" pitchFamily="34" charset="0"/>
              </a:rPr>
              <a:t>, </a:t>
            </a:r>
            <a:r>
              <a:rPr lang="en-SG" sz="1200" dirty="0" err="1">
                <a:solidFill>
                  <a:schemeClr val="bg1"/>
                </a:solidFill>
                <a:latin typeface="Helvetica" panose="020B0604020202020204" pitchFamily="34" charset="0"/>
              </a:rPr>
              <a:t>y_train</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predictions = </a:t>
            </a:r>
            <a:r>
              <a:rPr lang="en-SG" sz="1200" dirty="0" err="1">
                <a:solidFill>
                  <a:schemeClr val="bg1"/>
                </a:solidFill>
                <a:latin typeface="Helvetica" panose="020B0604020202020204" pitchFamily="34" charset="0"/>
              </a:rPr>
              <a:t>mlp.predict</a:t>
            </a:r>
            <a:r>
              <a:rPr lang="en-SG" sz="1200" dirty="0">
                <a:solidFill>
                  <a:schemeClr val="bg1"/>
                </a:solidFill>
                <a:latin typeface="Helvetica" panose="020B0604020202020204" pitchFamily="34" charset="0"/>
              </a:rPr>
              <a:t>(X_test1)  </a:t>
            </a:r>
          </a:p>
          <a:p>
            <a:pPr eaLnBrk="0" fontAlgn="base" hangingPunct="0">
              <a:spcBef>
                <a:spcPct val="0"/>
              </a:spcBef>
              <a:spcAft>
                <a:spcPct val="0"/>
              </a:spcAft>
            </a:pPr>
            <a:r>
              <a:rPr lang="en-SG" sz="1200" dirty="0">
                <a:solidFill>
                  <a:schemeClr val="bg1"/>
                </a:solidFill>
                <a:latin typeface="Helvetica" panose="020B0604020202020204" pitchFamily="34" charset="0"/>
              </a:rPr>
              <a:t>print("Accuracy", </a:t>
            </a:r>
            <a:r>
              <a:rPr lang="en-SG" sz="1200" dirty="0" err="1">
                <a:solidFill>
                  <a:schemeClr val="bg1"/>
                </a:solidFill>
                <a:latin typeface="Helvetica" panose="020B0604020202020204" pitchFamily="34" charset="0"/>
              </a:rPr>
              <a:t>metrics.accuracy_score</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a:t>
            </a:r>
            <a:r>
              <a:rPr lang="en-SG" sz="1200" dirty="0">
                <a:solidFill>
                  <a:schemeClr val="bg1"/>
                </a:solidFill>
                <a:latin typeface="Helvetica" panose="020B0604020202020204" pitchFamily="34" charset="0"/>
              </a:rPr>
              <a:t>, predictions))</a:t>
            </a:r>
          </a:p>
          <a:p>
            <a:pPr eaLnBrk="0" fontAlgn="base" hangingPunct="0">
              <a:spcBef>
                <a:spcPct val="0"/>
              </a:spcBef>
              <a:spcAft>
                <a:spcPct val="0"/>
              </a:spcAft>
            </a:pPr>
            <a:r>
              <a:rPr lang="en-SG" sz="1200" dirty="0">
                <a:solidFill>
                  <a:schemeClr val="bg1"/>
                </a:solidFill>
                <a:latin typeface="Helvetica" panose="020B0604020202020204" pitchFamily="34" charset="0"/>
              </a:rPr>
              <a:t>print(</a:t>
            </a:r>
            <a:r>
              <a:rPr lang="en-SG" sz="1200" dirty="0" err="1">
                <a:solidFill>
                  <a:schemeClr val="bg1"/>
                </a:solidFill>
                <a:latin typeface="Helvetica" panose="020B0604020202020204" pitchFamily="34" charset="0"/>
              </a:rPr>
              <a:t>multilabel_confusion_matrix</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print(</a:t>
            </a:r>
            <a:r>
              <a:rPr lang="en-SG" sz="1200" dirty="0" err="1">
                <a:solidFill>
                  <a:schemeClr val="bg1"/>
                </a:solidFill>
                <a:latin typeface="Helvetica" panose="020B0604020202020204" pitchFamily="34" charset="0"/>
              </a:rPr>
              <a:t>classification_report</a:t>
            </a:r>
            <a:r>
              <a:rPr lang="en-SG" sz="1200" dirty="0">
                <a:solidFill>
                  <a:schemeClr val="bg1"/>
                </a:solidFill>
                <a:latin typeface="Helvetica" panose="020B0604020202020204" pitchFamily="34" charset="0"/>
              </a:rPr>
              <a:t>(</a:t>
            </a:r>
            <a:r>
              <a:rPr lang="en-SG" sz="1200" dirty="0" err="1">
                <a:solidFill>
                  <a:schemeClr val="bg1"/>
                </a:solidFill>
                <a:latin typeface="Helvetica" panose="020B0604020202020204" pitchFamily="34" charset="0"/>
              </a:rPr>
              <a:t>y_test,predictions</a:t>
            </a:r>
            <a:r>
              <a:rPr lang="en-SG" sz="1200" dirty="0">
                <a:solidFill>
                  <a:schemeClr val="bg1"/>
                </a:solidFill>
                <a:latin typeface="Helvetica" panose="020B0604020202020204" pitchFamily="34" charset="0"/>
              </a:rPr>
              <a:t>))  </a:t>
            </a:r>
          </a:p>
          <a:p>
            <a:pPr eaLnBrk="0" fontAlgn="base" hangingPunct="0">
              <a:spcBef>
                <a:spcPct val="0"/>
              </a:spcBef>
              <a:spcAft>
                <a:spcPct val="0"/>
              </a:spcAft>
            </a:pPr>
            <a:r>
              <a:rPr lang="en-SG" sz="1200" dirty="0">
                <a:solidFill>
                  <a:schemeClr val="bg1"/>
                </a:solidFill>
                <a:latin typeface="Helvetica" panose="020B0604020202020204" pitchFamily="34" charset="0"/>
              </a:rPr>
              <a:t>print(</a:t>
            </a:r>
            <a:r>
              <a:rPr lang="en-SG" sz="1200" dirty="0" err="1">
                <a:solidFill>
                  <a:schemeClr val="bg1"/>
                </a:solidFill>
                <a:latin typeface="Helvetica" panose="020B0604020202020204" pitchFamily="34" charset="0"/>
              </a:rPr>
              <a:t>mlp.coefs</a:t>
            </a:r>
            <a:r>
              <a:rPr lang="en-SG" sz="1200" dirty="0">
                <a:solidFill>
                  <a:schemeClr val="bg1"/>
                </a:solidFill>
                <a:latin typeface="Helvetica" panose="020B0604020202020204" pitchFamily="34" charset="0"/>
              </a:rPr>
              <a:t>_[0][1])</a:t>
            </a:r>
          </a:p>
        </p:txBody>
      </p:sp>
      <p:sp>
        <p:nvSpPr>
          <p:cNvPr id="8" name="Rectangle 7">
            <a:extLst>
              <a:ext uri="{FF2B5EF4-FFF2-40B4-BE49-F238E27FC236}">
                <a16:creationId xmlns:a16="http://schemas.microsoft.com/office/drawing/2014/main" id="{464A2494-A07A-4CB6-B5FE-2789EA541964}"/>
              </a:ext>
            </a:extLst>
          </p:cNvPr>
          <p:cNvSpPr/>
          <p:nvPr/>
        </p:nvSpPr>
        <p:spPr>
          <a:xfrm>
            <a:off x="6438903" y="2033245"/>
            <a:ext cx="528637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The program:</a:t>
            </a:r>
          </a:p>
        </p:txBody>
      </p:sp>
      <p:sp>
        <p:nvSpPr>
          <p:cNvPr id="9" name="Rectangle 8">
            <a:extLst>
              <a:ext uri="{FF2B5EF4-FFF2-40B4-BE49-F238E27FC236}">
                <a16:creationId xmlns:a16="http://schemas.microsoft.com/office/drawing/2014/main" id="{B8F9F418-251E-4B47-BD8D-5CC731ED4D5C}"/>
              </a:ext>
            </a:extLst>
          </p:cNvPr>
          <p:cNvSpPr/>
          <p:nvPr/>
        </p:nvSpPr>
        <p:spPr>
          <a:xfrm>
            <a:off x="914399" y="2033244"/>
            <a:ext cx="5381625" cy="307777"/>
          </a:xfrm>
          <a:prstGeom prst="rect">
            <a:avLst/>
          </a:prstGeom>
          <a:solidFill>
            <a:schemeClr val="accent1">
              <a:lumMod val="50000"/>
              <a:alpha val="30000"/>
            </a:schemeClr>
          </a:solidFill>
          <a:ln>
            <a:noFill/>
          </a:ln>
          <a:effectLst/>
        </p:spPr>
        <p:txBody>
          <a:bodyPr vert="horz" wrap="square" lIns="91440" tIns="45720" rIns="91440" bIns="45720" numCol="1" rtlCol="0" anchor="ctr" anchorCtr="0" compatLnSpc="1">
            <a:prstTxWarp prst="textNoShape">
              <a:avLst/>
            </a:prstTxWarp>
            <a:spAutoFit/>
          </a:bodyPr>
          <a:lstStyle/>
          <a:p>
            <a:pPr eaLnBrk="0" fontAlgn="base" hangingPunct="0">
              <a:spcBef>
                <a:spcPct val="0"/>
              </a:spcBef>
              <a:spcAft>
                <a:spcPct val="0"/>
              </a:spcAft>
            </a:pPr>
            <a:r>
              <a:rPr lang="en-SG" sz="1400" b="1" dirty="0">
                <a:solidFill>
                  <a:srgbClr val="FFFF00"/>
                </a:solidFill>
                <a:latin typeface="Helvetica" panose="020B0604020202020204" pitchFamily="34" charset="0"/>
              </a:rPr>
              <a:t>Analysis:</a:t>
            </a:r>
          </a:p>
        </p:txBody>
      </p:sp>
    </p:spTree>
    <p:extLst>
      <p:ext uri="{BB962C8B-B14F-4D97-AF65-F5344CB8AC3E}">
        <p14:creationId xmlns:p14="http://schemas.microsoft.com/office/powerpoint/2010/main" val="322548559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2651</TotalTime>
  <Words>2002</Words>
  <Application>Microsoft Office PowerPoint</Application>
  <PresentationFormat>Widescreen</PresentationFormat>
  <Paragraphs>200</Paragraphs>
  <Slides>20</Slides>
  <Notes>0</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Cambria Math</vt:lpstr>
      <vt:lpstr>Helvetica</vt:lpstr>
      <vt:lpstr>Office Theme</vt:lpstr>
      <vt:lpstr>Design and Application  of Hybrid Classification System on Memory IC Testing</vt:lpstr>
      <vt:lpstr>Description of Problem</vt:lpstr>
      <vt:lpstr>Complications</vt:lpstr>
      <vt:lpstr>Proposed Solution</vt:lpstr>
      <vt:lpstr>Overall Design</vt:lpstr>
      <vt:lpstr>Data Set </vt:lpstr>
      <vt:lpstr>Data Set</vt:lpstr>
      <vt:lpstr>Decision Tree</vt:lpstr>
      <vt:lpstr>MLP</vt:lpstr>
      <vt:lpstr>MLP</vt:lpstr>
      <vt:lpstr>SVM</vt:lpstr>
      <vt:lpstr>Competitive agent</vt:lpstr>
      <vt:lpstr>Feature Correlation</vt:lpstr>
      <vt:lpstr>Feature Correlation</vt:lpstr>
      <vt:lpstr>Feature Correlation</vt:lpstr>
      <vt:lpstr>Feature Correlation</vt:lpstr>
      <vt:lpstr>Feature Correlation</vt:lpstr>
      <vt:lpstr>Accuracy</vt:lpstr>
      <vt:lpstr>Mis-classification penalty</vt:lpstr>
      <vt:lpstr>Best Solution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Application  of Hybrid Classification System on Memory IC Testing</dc:title>
  <dc:creator>Boon Ping Ong</dc:creator>
  <cp:lastModifiedBy>Jacky Tan</cp:lastModifiedBy>
  <cp:revision>56</cp:revision>
  <dcterms:created xsi:type="dcterms:W3CDTF">2019-07-27T09:14:44Z</dcterms:created>
  <dcterms:modified xsi:type="dcterms:W3CDTF">2019-09-07T09:09:31Z</dcterms:modified>
</cp:coreProperties>
</file>

<file path=docProps/thumbnail.jpeg>
</file>